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2"/>
  </p:notesMasterIdLst>
  <p:sldIdLst>
    <p:sldId id="256" r:id="rId2"/>
    <p:sldId id="257" r:id="rId3"/>
    <p:sldId id="262" r:id="rId4"/>
    <p:sldId id="261" r:id="rId5"/>
    <p:sldId id="263" r:id="rId6"/>
    <p:sldId id="264" r:id="rId7"/>
    <p:sldId id="265" r:id="rId8"/>
    <p:sldId id="266" r:id="rId9"/>
    <p:sldId id="267" r:id="rId10"/>
    <p:sldId id="268" r:id="rId11"/>
    <p:sldId id="269" r:id="rId12"/>
    <p:sldId id="291" r:id="rId13"/>
    <p:sldId id="276" r:id="rId14"/>
    <p:sldId id="278" r:id="rId15"/>
    <p:sldId id="279" r:id="rId16"/>
    <p:sldId id="280" r:id="rId17"/>
    <p:sldId id="271" r:id="rId18"/>
    <p:sldId id="272" r:id="rId19"/>
    <p:sldId id="273" r:id="rId20"/>
    <p:sldId id="274" r:id="rId21"/>
    <p:sldId id="275" r:id="rId22"/>
    <p:sldId id="281" r:id="rId23"/>
    <p:sldId id="282" r:id="rId24"/>
    <p:sldId id="287" r:id="rId25"/>
    <p:sldId id="286" r:id="rId26"/>
    <p:sldId id="285" r:id="rId27"/>
    <p:sldId id="283" r:id="rId28"/>
    <p:sldId id="284" r:id="rId29"/>
    <p:sldId id="288" r:id="rId30"/>
    <p:sldId id="290"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04B8"/>
    <a:srgbClr val="3E03FB"/>
    <a:srgbClr val="350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94673" autoAdjust="0"/>
  </p:normalViewPr>
  <p:slideViewPr>
    <p:cSldViewPr>
      <p:cViewPr varScale="1">
        <p:scale>
          <a:sx n="66" d="100"/>
          <a:sy n="66" d="100"/>
        </p:scale>
        <p:origin x="150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8CF556-6C8D-4720-9011-0ED656BFBD6B}" type="datetimeFigureOut">
              <a:rPr lang="ru-RU" smtClean="0"/>
              <a:pPr/>
              <a:t>26.01.2023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FD0DE5-6B5F-4820-A5F3-133FA40BF3C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2FD0DE5-6B5F-4820-A5F3-133FA40BF3C5}"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5DD6A33-6C24-4826-BD80-968539FDFB72}" type="datetimeFigureOut">
              <a:rPr lang="ru-RU" smtClean="0"/>
              <a:pPr/>
              <a:t>26.01.2023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B83BFEF6-EBFC-498B-8F43-3E02FC8E213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5DD6A33-6C24-4826-BD80-968539FDFB72}" type="datetimeFigureOut">
              <a:rPr lang="ru-RU" smtClean="0"/>
              <a:pPr/>
              <a:t>26.01.2023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3BFEF6-EBFC-498B-8F43-3E02FC8E213C}" type="slidenum">
              <a:rPr lang="ru-RU" smtClean="0"/>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5DD6A33-6C24-4826-BD80-968539FDFB72}" type="datetimeFigureOut">
              <a:rPr lang="ru-RU" smtClean="0"/>
              <a:pPr/>
              <a:t>26.01.2023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3BFEF6-EBFC-498B-8F43-3E02FC8E213C}" type="slidenum">
              <a:rPr lang="ru-RU" smtClean="0"/>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5DD6A33-6C24-4826-BD80-968539FDFB72}" type="datetimeFigureOut">
              <a:rPr lang="ru-RU" smtClean="0"/>
              <a:pPr/>
              <a:t>26.01.2023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3BFEF6-EBFC-498B-8F43-3E02FC8E213C}" type="slidenum">
              <a:rPr lang="ru-RU" smtClean="0"/>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5DD6A33-6C24-4826-BD80-968539FDFB72}" type="datetimeFigureOut">
              <a:rPr lang="ru-RU" smtClean="0"/>
              <a:pPr/>
              <a:t>26.01.2023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3BFEF6-EBFC-498B-8F43-3E02FC8E213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5DD6A33-6C24-4826-BD80-968539FDFB72}" type="datetimeFigureOut">
              <a:rPr lang="ru-RU" smtClean="0"/>
              <a:pPr/>
              <a:t>26.01.2023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83BFEF6-EBFC-498B-8F43-3E02FC8E213C}" type="slidenum">
              <a:rPr lang="ru-RU" smtClean="0"/>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5DD6A33-6C24-4826-BD80-968539FDFB72}" type="datetimeFigureOut">
              <a:rPr lang="ru-RU" smtClean="0"/>
              <a:pPr/>
              <a:t>26.01.2023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83BFEF6-EBFC-498B-8F43-3E02FC8E213C}" type="slidenum">
              <a:rPr lang="ru-RU" smtClean="0"/>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5DD6A33-6C24-4826-BD80-968539FDFB72}" type="datetimeFigureOut">
              <a:rPr lang="ru-RU" smtClean="0"/>
              <a:pPr/>
              <a:t>26.01.2023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83BFEF6-EBFC-498B-8F43-3E02FC8E213C}" type="slidenum">
              <a:rPr lang="ru-RU" smtClean="0"/>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5DD6A33-6C24-4826-BD80-968539FDFB72}" type="datetimeFigureOut">
              <a:rPr lang="ru-RU" smtClean="0"/>
              <a:pPr/>
              <a:t>26.01.2023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83BFEF6-EBFC-498B-8F43-3E02FC8E213C}" type="slidenum">
              <a:rPr lang="ru-RU" smtClean="0"/>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5DD6A33-6C24-4826-BD80-968539FDFB72}" type="datetimeFigureOut">
              <a:rPr lang="ru-RU" smtClean="0"/>
              <a:pPr/>
              <a:t>26.01.2023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83BFEF6-EBFC-498B-8F43-3E02FC8E213C}" type="slidenum">
              <a:rPr lang="ru-RU" smtClean="0"/>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5DD6A33-6C24-4826-BD80-968539FDFB72}" type="datetimeFigureOut">
              <a:rPr lang="ru-RU" smtClean="0"/>
              <a:pPr/>
              <a:t>26.01.2023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B83BFEF6-EBFC-498B-8F43-3E02FC8E213C}"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82000"/>
          </a:schemeClr>
        </a:solid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5DD6A33-6C24-4826-BD80-968539FDFB72}" type="datetimeFigureOut">
              <a:rPr lang="ru-RU" smtClean="0"/>
              <a:pPr/>
              <a:t>26.01.2023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83BFEF6-EBFC-498B-8F43-3E02FC8E213C}"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1285860"/>
            <a:ext cx="7772400" cy="1362456"/>
          </a:xfrm>
          <a:noFill/>
        </p:spPr>
        <p:txBody>
          <a:bodyPr/>
          <a:lstStyle/>
          <a:p>
            <a:pPr algn="ctr"/>
            <a:r>
              <a:rPr lang="ru-RU" dirty="0" smtClean="0">
                <a:solidFill>
                  <a:schemeClr val="accent4">
                    <a:lumMod val="20000"/>
                    <a:lumOff val="80000"/>
                  </a:schemeClr>
                </a:solidFill>
              </a:rPr>
              <a:t>Животные </a:t>
            </a:r>
            <a:br>
              <a:rPr lang="ru-RU" dirty="0" smtClean="0">
                <a:solidFill>
                  <a:schemeClr val="accent4">
                    <a:lumMod val="20000"/>
                    <a:lumOff val="80000"/>
                  </a:schemeClr>
                </a:solidFill>
              </a:rPr>
            </a:br>
            <a:r>
              <a:rPr lang="ru-RU" dirty="0" smtClean="0">
                <a:solidFill>
                  <a:schemeClr val="accent4">
                    <a:lumMod val="20000"/>
                    <a:lumOff val="80000"/>
                  </a:schemeClr>
                </a:solidFill>
              </a:rPr>
              <a:t>Арктики и Антарктики</a:t>
            </a:r>
            <a:endParaRPr lang="ru-RU" dirty="0">
              <a:solidFill>
                <a:schemeClr val="accent4">
                  <a:lumMod val="20000"/>
                  <a:lumOff val="80000"/>
                </a:schemeClr>
              </a:solidFill>
            </a:endParaRPr>
          </a:p>
        </p:txBody>
      </p:sp>
      <p:sp>
        <p:nvSpPr>
          <p:cNvPr id="3" name="Текст 2"/>
          <p:cNvSpPr>
            <a:spLocks noGrp="1"/>
          </p:cNvSpPr>
          <p:nvPr>
            <p:ph type="body" idx="1"/>
          </p:nvPr>
        </p:nvSpPr>
        <p:spPr>
          <a:xfrm>
            <a:off x="5214942" y="3929066"/>
            <a:ext cx="3643306" cy="1500198"/>
          </a:xfrm>
        </p:spPr>
        <p:txBody>
          <a:bodyPr>
            <a:normAutofit/>
          </a:bodyPr>
          <a:lstStyle/>
          <a:p>
            <a:r>
              <a:rPr lang="ru-RU" dirty="0" err="1" smtClean="0">
                <a:solidFill>
                  <a:schemeClr val="bg2">
                    <a:lumMod val="20000"/>
                    <a:lumOff val="80000"/>
                  </a:schemeClr>
                </a:solidFill>
                <a:latin typeface="+mj-lt"/>
              </a:rPr>
              <a:t>Дилина</a:t>
            </a:r>
            <a:r>
              <a:rPr lang="ru-RU" dirty="0" smtClean="0">
                <a:solidFill>
                  <a:schemeClr val="bg2">
                    <a:lumMod val="20000"/>
                    <a:lumOff val="80000"/>
                  </a:schemeClr>
                </a:solidFill>
                <a:latin typeface="+mj-lt"/>
              </a:rPr>
              <a:t> Н. В.</a:t>
            </a:r>
          </a:p>
          <a:p>
            <a:r>
              <a:rPr lang="ru-RU" dirty="0" err="1" smtClean="0">
                <a:solidFill>
                  <a:schemeClr val="bg2">
                    <a:lumMod val="20000"/>
                    <a:lumOff val="80000"/>
                  </a:schemeClr>
                </a:solidFill>
                <a:latin typeface="+mj-lt"/>
              </a:rPr>
              <a:t>Абдулова</a:t>
            </a:r>
            <a:r>
              <a:rPr lang="ru-RU" smtClean="0">
                <a:solidFill>
                  <a:schemeClr val="bg2">
                    <a:lumMod val="20000"/>
                    <a:lumOff val="80000"/>
                  </a:schemeClr>
                </a:solidFill>
                <a:latin typeface="+mj-lt"/>
              </a:rPr>
              <a:t> Е.К.</a:t>
            </a:r>
            <a:endParaRPr lang="ru-RU" dirty="0">
              <a:solidFill>
                <a:schemeClr val="bg2">
                  <a:lumMod val="20000"/>
                  <a:lumOff val="80000"/>
                </a:schemeClr>
              </a:solidFill>
              <a:latin typeface="+mj-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3306" y="514352"/>
            <a:ext cx="5143536" cy="1162050"/>
          </a:xfrm>
        </p:spPr>
        <p:txBody>
          <a:bodyPr/>
          <a:lstStyle/>
          <a:p>
            <a:pPr algn="ctr"/>
            <a:r>
              <a:rPr lang="ru-RU" sz="5400" dirty="0" smtClean="0">
                <a:solidFill>
                  <a:schemeClr val="tx2">
                    <a:lumMod val="20000"/>
                    <a:lumOff val="80000"/>
                  </a:schemeClr>
                </a:solidFill>
                <a:latin typeface="+mn-lt"/>
              </a:rPr>
              <a:t>Песец</a:t>
            </a:r>
            <a:endParaRPr lang="ru-RU" sz="5400" dirty="0">
              <a:solidFill>
                <a:schemeClr val="tx2">
                  <a:lumMod val="20000"/>
                  <a:lumOff val="80000"/>
                </a:schemeClr>
              </a:solidFill>
              <a:latin typeface="+mn-lt"/>
            </a:endParaRPr>
          </a:p>
        </p:txBody>
      </p:sp>
      <p:sp>
        <p:nvSpPr>
          <p:cNvPr id="3" name="Текст 2"/>
          <p:cNvSpPr>
            <a:spLocks noGrp="1"/>
          </p:cNvSpPr>
          <p:nvPr>
            <p:ph type="body" idx="2"/>
          </p:nvPr>
        </p:nvSpPr>
        <p:spPr/>
        <p:txBody>
          <a:bodyPr/>
          <a:lstStyle/>
          <a:p>
            <a:pPr algn="ctr"/>
            <a:r>
              <a:rPr lang="ru-RU" sz="1700" dirty="0" smtClean="0">
                <a:solidFill>
                  <a:schemeClr val="tx2">
                    <a:lumMod val="20000"/>
                    <a:lumOff val="80000"/>
                  </a:schemeClr>
                </a:solidFill>
              </a:rPr>
              <a:t>Животные Арктики многое бы потеряли, если бы среди них не было такого животного, как песец. Благодаря своему красивому меху, этот зверь известен далеко за пределами своего региона. Песец совсем небольшой зверь, его вес едва достигает до 5 кг. Но этот малыш очень вынослив и быстр. К тому же он любит путешествовать и его можно встретить почти во всех уголках Арктики.</a:t>
            </a:r>
          </a:p>
          <a:p>
            <a:endParaRPr lang="ru-RU" dirty="0"/>
          </a:p>
        </p:txBody>
      </p:sp>
      <p:pic>
        <p:nvPicPr>
          <p:cNvPr id="5" name="Содержимое 4" descr="песец.jpg"/>
          <p:cNvPicPr>
            <a:picLocks noGrp="1" noChangeAspect="1"/>
          </p:cNvPicPr>
          <p:nvPr>
            <p:ph sz="half" idx="1"/>
          </p:nvPr>
        </p:nvPicPr>
        <p:blipFill>
          <a:blip r:embed="rId2" cstate="email"/>
          <a:stretch>
            <a:fillRect/>
          </a:stretch>
        </p:blipFill>
        <p:spPr>
          <a:xfrm>
            <a:off x="3643306" y="1928802"/>
            <a:ext cx="5111750" cy="2803985"/>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3306" y="514352"/>
            <a:ext cx="5143536" cy="1162050"/>
          </a:xfrm>
        </p:spPr>
        <p:txBody>
          <a:bodyPr/>
          <a:lstStyle/>
          <a:p>
            <a:pPr algn="ctr"/>
            <a:r>
              <a:rPr lang="ru-RU" sz="5400" dirty="0" smtClean="0">
                <a:solidFill>
                  <a:schemeClr val="tx2">
                    <a:lumMod val="20000"/>
                    <a:lumOff val="80000"/>
                  </a:schemeClr>
                </a:solidFill>
                <a:latin typeface="+mn-lt"/>
              </a:rPr>
              <a:t>Северный олень</a:t>
            </a:r>
            <a:endParaRPr lang="ru-RU" sz="5400" dirty="0">
              <a:solidFill>
                <a:schemeClr val="tx2">
                  <a:lumMod val="20000"/>
                  <a:lumOff val="80000"/>
                </a:schemeClr>
              </a:solidFill>
              <a:latin typeface="+mn-lt"/>
            </a:endParaRPr>
          </a:p>
        </p:txBody>
      </p:sp>
      <p:sp>
        <p:nvSpPr>
          <p:cNvPr id="3" name="Текст 2"/>
          <p:cNvSpPr>
            <a:spLocks noGrp="1"/>
          </p:cNvSpPr>
          <p:nvPr>
            <p:ph type="body" idx="2"/>
          </p:nvPr>
        </p:nvSpPr>
        <p:spPr/>
        <p:txBody>
          <a:bodyPr>
            <a:normAutofit fontScale="77500" lnSpcReduction="20000"/>
          </a:bodyPr>
          <a:lstStyle/>
          <a:p>
            <a:pPr algn="ctr"/>
            <a:endParaRPr lang="ru-RU" sz="1700" dirty="0" smtClean="0">
              <a:solidFill>
                <a:schemeClr val="tx2">
                  <a:lumMod val="20000"/>
                  <a:lumOff val="80000"/>
                </a:schemeClr>
              </a:solidFill>
            </a:endParaRPr>
          </a:p>
          <a:p>
            <a:pPr algn="ctr"/>
            <a:r>
              <a:rPr lang="ru-RU" sz="2200" dirty="0" smtClean="0">
                <a:solidFill>
                  <a:schemeClr val="tx2">
                    <a:lumMod val="20000"/>
                    <a:lumOff val="80000"/>
                  </a:schemeClr>
                </a:solidFill>
              </a:rPr>
              <a:t>Вот о ком наслышан весь мир, так это о северных оленях. Красивое и быстрое животное имеет на голове не менее красивые ветвистые рога. (Причем они есть и у самцов и у самок). Высота в холке составляет не более полутора метров, и весит он около двухсот килограмм. Благодаря теплой шубке и постоянному наличию питания, олень чувствует себя превосходно даже в таком холодном регионе. Ему не страшны морозы в -50-60 градусов. </a:t>
            </a:r>
          </a:p>
          <a:p>
            <a:endParaRPr lang="ru-RU" dirty="0"/>
          </a:p>
        </p:txBody>
      </p:sp>
      <p:pic>
        <p:nvPicPr>
          <p:cNvPr id="7" name="Содержимое 6" descr="северные олени.jpg"/>
          <p:cNvPicPr>
            <a:picLocks noGrp="1" noChangeAspect="1"/>
          </p:cNvPicPr>
          <p:nvPr>
            <p:ph sz="half" idx="1"/>
          </p:nvPr>
        </p:nvPicPr>
        <p:blipFill>
          <a:blip r:embed="rId2" cstate="email"/>
          <a:stretch>
            <a:fillRect/>
          </a:stretch>
        </p:blipFill>
        <p:spPr>
          <a:xfrm>
            <a:off x="3575050" y="2266228"/>
            <a:ext cx="5111750" cy="3392343"/>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3306" y="514352"/>
            <a:ext cx="5143536" cy="1162050"/>
          </a:xfrm>
        </p:spPr>
        <p:txBody>
          <a:bodyPr/>
          <a:lstStyle/>
          <a:p>
            <a:pPr algn="ctr"/>
            <a:r>
              <a:rPr lang="ru-RU" sz="5400" dirty="0" smtClean="0">
                <a:solidFill>
                  <a:schemeClr val="tx2">
                    <a:lumMod val="20000"/>
                    <a:lumOff val="80000"/>
                  </a:schemeClr>
                </a:solidFill>
                <a:latin typeface="+mn-lt"/>
              </a:rPr>
              <a:t>Северный олень</a:t>
            </a:r>
            <a:endParaRPr lang="ru-RU" sz="5400" dirty="0">
              <a:solidFill>
                <a:schemeClr val="tx2">
                  <a:lumMod val="20000"/>
                  <a:lumOff val="80000"/>
                </a:schemeClr>
              </a:solidFill>
              <a:latin typeface="+mn-lt"/>
            </a:endParaRPr>
          </a:p>
        </p:txBody>
      </p:sp>
      <p:sp>
        <p:nvSpPr>
          <p:cNvPr id="3" name="Текст 2"/>
          <p:cNvSpPr>
            <a:spLocks noGrp="1"/>
          </p:cNvSpPr>
          <p:nvPr>
            <p:ph type="body" idx="2"/>
          </p:nvPr>
        </p:nvSpPr>
        <p:spPr/>
        <p:txBody>
          <a:bodyPr>
            <a:normAutofit/>
          </a:bodyPr>
          <a:lstStyle/>
          <a:p>
            <a:pPr algn="ctr"/>
            <a:r>
              <a:rPr lang="ru-RU" sz="2000" dirty="0" smtClean="0">
                <a:solidFill>
                  <a:schemeClr val="tx2">
                    <a:lumMod val="20000"/>
                    <a:lumOff val="80000"/>
                  </a:schemeClr>
                </a:solidFill>
              </a:rPr>
              <a:t>Благодаря своей необычной шерсти и пуху он не замерзает даже в ледяной воде. Место его обитания бесконечная тундра. Питается  ягелем или оленьем мохом, которые он выкапывает из под снега.</a:t>
            </a:r>
            <a:endParaRPr lang="ru-RU" sz="2000" dirty="0"/>
          </a:p>
        </p:txBody>
      </p:sp>
      <p:pic>
        <p:nvPicPr>
          <p:cNvPr id="7" name="Содержимое 6" descr="северный олень.jpg"/>
          <p:cNvPicPr>
            <a:picLocks noGrp="1" noChangeAspect="1"/>
          </p:cNvPicPr>
          <p:nvPr>
            <p:ph sz="half" idx="1"/>
          </p:nvPr>
        </p:nvPicPr>
        <p:blipFill>
          <a:blip r:embed="rId2" cstate="email"/>
          <a:stretch>
            <a:fillRect/>
          </a:stretch>
        </p:blipFill>
        <p:spPr>
          <a:xfrm>
            <a:off x="3575050" y="1906340"/>
            <a:ext cx="5111750" cy="4112119"/>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a:bodyPr>
          <a:lstStyle/>
          <a:p>
            <a:pPr algn="ctr"/>
            <a:r>
              <a:rPr lang="ru-RU" sz="5400" dirty="0" smtClean="0">
                <a:solidFill>
                  <a:schemeClr val="tx2">
                    <a:lumMod val="20000"/>
                    <a:lumOff val="80000"/>
                  </a:schemeClr>
                </a:solidFill>
                <a:latin typeface="+mn-lt"/>
              </a:rPr>
              <a:t>Ягель – олений мох</a:t>
            </a:r>
            <a:endParaRPr lang="ru-RU" sz="5400" dirty="0">
              <a:solidFill>
                <a:schemeClr val="tx2">
                  <a:lumMod val="20000"/>
                  <a:lumOff val="80000"/>
                </a:schemeClr>
              </a:solidFill>
              <a:latin typeface="+mn-lt"/>
            </a:endParaRPr>
          </a:p>
        </p:txBody>
      </p:sp>
      <p:pic>
        <p:nvPicPr>
          <p:cNvPr id="8" name="Содержимое 7" descr="ягель.jpg"/>
          <p:cNvPicPr>
            <a:picLocks noGrp="1" noChangeAspect="1"/>
          </p:cNvPicPr>
          <p:nvPr>
            <p:ph idx="1"/>
          </p:nvPr>
        </p:nvPicPr>
        <p:blipFill>
          <a:blip r:embed="rId2" cstate="email"/>
          <a:stretch>
            <a:fillRect/>
          </a:stretch>
        </p:blipFill>
        <p:spPr>
          <a:xfrm>
            <a:off x="1204366" y="1935163"/>
            <a:ext cx="6735267" cy="4389437"/>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fltVal val="0"/>
                                          </p:val>
                                        </p:tav>
                                        <p:tav tm="100000">
                                          <p:val>
                                            <p:strVal val="#ppt_w"/>
                                          </p:val>
                                        </p:tav>
                                      </p:tavLst>
                                    </p:anim>
                                    <p:anim calcmode="lin" valueType="num">
                                      <p:cBhvr>
                                        <p:cTn id="8" dur="3000" fill="hold"/>
                                        <p:tgtEl>
                                          <p:spTgt spid="8"/>
                                        </p:tgtEl>
                                        <p:attrNameLst>
                                          <p:attrName>ppt_h</p:attrName>
                                        </p:attrNameLst>
                                      </p:cBhvr>
                                      <p:tavLst>
                                        <p:tav tm="0">
                                          <p:val>
                                            <p:fltVal val="0"/>
                                          </p:val>
                                        </p:tav>
                                        <p:tav tm="100000">
                                          <p:val>
                                            <p:strVal val="#ppt_h"/>
                                          </p:val>
                                        </p:tav>
                                      </p:tavLst>
                                    </p:anim>
                                    <p:animEffect transition="in" filter="fade">
                                      <p:cBhvr>
                                        <p:cTn id="9"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928670"/>
            <a:ext cx="7786742" cy="714380"/>
          </a:xfrm>
        </p:spPr>
        <p:txBody>
          <a:bodyPr/>
          <a:lstStyle/>
          <a:p>
            <a:pPr algn="ctr"/>
            <a:r>
              <a:rPr lang="ru-RU" sz="5400" b="1" dirty="0" smtClean="0">
                <a:solidFill>
                  <a:schemeClr val="bg1"/>
                </a:solidFill>
                <a:latin typeface="Adobe Myungjo Std M" pitchFamily="18" charset="-128"/>
                <a:ea typeface="Adobe Myungjo Std M" pitchFamily="18" charset="-128"/>
              </a:rPr>
              <a:t>Антарктика</a:t>
            </a:r>
            <a:endParaRPr lang="ru-RU" sz="5400" dirty="0"/>
          </a:p>
        </p:txBody>
      </p:sp>
      <p:sp>
        <p:nvSpPr>
          <p:cNvPr id="4" name="Текст 3"/>
          <p:cNvSpPr>
            <a:spLocks noGrp="1"/>
          </p:cNvSpPr>
          <p:nvPr>
            <p:ph type="body" idx="2"/>
          </p:nvPr>
        </p:nvSpPr>
        <p:spPr/>
        <p:txBody>
          <a:bodyPr>
            <a:noAutofit/>
          </a:bodyPr>
          <a:lstStyle/>
          <a:p>
            <a:pPr algn="ctr"/>
            <a:endParaRPr lang="ru-RU" sz="2000" dirty="0" smtClean="0">
              <a:solidFill>
                <a:schemeClr val="tx2">
                  <a:lumMod val="20000"/>
                  <a:lumOff val="80000"/>
                </a:schemeClr>
              </a:solidFill>
            </a:endParaRPr>
          </a:p>
          <a:p>
            <a:pPr algn="ctr"/>
            <a:r>
              <a:rPr lang="ru-RU" sz="2000" dirty="0" smtClean="0">
                <a:solidFill>
                  <a:schemeClr val="tx2">
                    <a:lumMod val="20000"/>
                    <a:lumOff val="80000"/>
                  </a:schemeClr>
                </a:solidFill>
              </a:rPr>
              <a:t>Антарктида омывается Тихим океаном, Атлантическим океаном и Индийским океаном. Антарктида – самый суровый и холодный по климату  континент. Ночью температура там может опускаться до  – 52°С.</a:t>
            </a:r>
            <a:endParaRPr lang="ru-RU" sz="2000" dirty="0">
              <a:solidFill>
                <a:schemeClr val="tx2">
                  <a:lumMod val="20000"/>
                  <a:lumOff val="80000"/>
                </a:schemeClr>
              </a:solidFill>
            </a:endParaRPr>
          </a:p>
        </p:txBody>
      </p:sp>
      <p:pic>
        <p:nvPicPr>
          <p:cNvPr id="7" name="Содержимое 6" descr="антарктида 3.jpg"/>
          <p:cNvPicPr>
            <a:picLocks noGrp="1" noChangeAspect="1"/>
          </p:cNvPicPr>
          <p:nvPr>
            <p:ph sz="half" idx="1"/>
          </p:nvPr>
        </p:nvPicPr>
        <p:blipFill>
          <a:blip r:embed="rId2" cstate="email"/>
          <a:stretch>
            <a:fillRect/>
          </a:stretch>
        </p:blipFill>
        <p:spPr>
          <a:xfrm>
            <a:off x="3575050" y="2045493"/>
            <a:ext cx="5111750" cy="3833813"/>
          </a:xfr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928670"/>
            <a:ext cx="7786742" cy="714380"/>
          </a:xfrm>
        </p:spPr>
        <p:txBody>
          <a:bodyPr/>
          <a:lstStyle/>
          <a:p>
            <a:pPr algn="ctr"/>
            <a:r>
              <a:rPr lang="ru-RU" sz="5400" b="1" dirty="0" smtClean="0">
                <a:solidFill>
                  <a:schemeClr val="bg1"/>
                </a:solidFill>
                <a:latin typeface="Adobe Myungjo Std M" pitchFamily="18" charset="-128"/>
                <a:ea typeface="Adobe Myungjo Std M" pitchFamily="18" charset="-128"/>
              </a:rPr>
              <a:t>Антарктика</a:t>
            </a:r>
            <a:endParaRPr lang="ru-RU" sz="5400" dirty="0"/>
          </a:p>
        </p:txBody>
      </p:sp>
      <p:sp>
        <p:nvSpPr>
          <p:cNvPr id="4" name="Текст 3"/>
          <p:cNvSpPr>
            <a:spLocks noGrp="1"/>
          </p:cNvSpPr>
          <p:nvPr>
            <p:ph type="body" idx="2"/>
          </p:nvPr>
        </p:nvSpPr>
        <p:spPr/>
        <p:txBody>
          <a:bodyPr>
            <a:noAutofit/>
          </a:bodyPr>
          <a:lstStyle/>
          <a:p>
            <a:pPr algn="ctr"/>
            <a:r>
              <a:rPr lang="ru-RU" sz="1800" dirty="0" smtClean="0">
                <a:solidFill>
                  <a:schemeClr val="tx2">
                    <a:lumMod val="20000"/>
                    <a:lumOff val="80000"/>
                  </a:schemeClr>
                </a:solidFill>
              </a:rPr>
              <a:t>Кроме крайне низкой температуры, для климатических условий  Антарктиды характерны постоянно дующие ветры. В Антарктиде отсутствуют деревья и кустарники, почти нет травянистых цветковых растений. В основном растительный мир представлен лишайниками, мхами, водорослями, грибами и бактериями.</a:t>
            </a:r>
          </a:p>
          <a:p>
            <a:r>
              <a:rPr lang="ru-RU" sz="2000" dirty="0" smtClean="0"/>
              <a:t> </a:t>
            </a:r>
          </a:p>
          <a:p>
            <a:pPr algn="ctr"/>
            <a:endParaRPr lang="ru-RU" sz="2000" dirty="0" smtClean="0">
              <a:solidFill>
                <a:schemeClr val="tx2">
                  <a:lumMod val="20000"/>
                  <a:lumOff val="80000"/>
                </a:schemeClr>
              </a:solidFill>
            </a:endParaRPr>
          </a:p>
        </p:txBody>
      </p:sp>
      <p:pic>
        <p:nvPicPr>
          <p:cNvPr id="10" name="Содержимое 9" descr="антарктида 4.jpg"/>
          <p:cNvPicPr>
            <a:picLocks noGrp="1" noChangeAspect="1"/>
          </p:cNvPicPr>
          <p:nvPr>
            <p:ph sz="half" idx="1"/>
          </p:nvPr>
        </p:nvPicPr>
        <p:blipFill>
          <a:blip r:embed="rId2" cstate="email"/>
          <a:stretch>
            <a:fillRect/>
          </a:stretch>
        </p:blipFill>
        <p:spPr>
          <a:xfrm>
            <a:off x="3571868" y="1857364"/>
            <a:ext cx="5111750" cy="3114087"/>
          </a:xfr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928670"/>
            <a:ext cx="7786742" cy="714380"/>
          </a:xfrm>
        </p:spPr>
        <p:txBody>
          <a:bodyPr/>
          <a:lstStyle/>
          <a:p>
            <a:pPr algn="ctr"/>
            <a:r>
              <a:rPr lang="ru-RU" sz="5400" b="1" dirty="0" smtClean="0">
                <a:solidFill>
                  <a:schemeClr val="bg1"/>
                </a:solidFill>
                <a:latin typeface="Adobe Myungjo Std M" pitchFamily="18" charset="-128"/>
                <a:ea typeface="Adobe Myungjo Std M" pitchFamily="18" charset="-128"/>
              </a:rPr>
              <a:t>Антарктика</a:t>
            </a:r>
            <a:endParaRPr lang="ru-RU" sz="5400" dirty="0"/>
          </a:p>
        </p:txBody>
      </p:sp>
      <p:sp>
        <p:nvSpPr>
          <p:cNvPr id="4" name="Текст 3"/>
          <p:cNvSpPr>
            <a:spLocks noGrp="1"/>
          </p:cNvSpPr>
          <p:nvPr>
            <p:ph type="body" idx="2"/>
          </p:nvPr>
        </p:nvSpPr>
        <p:spPr>
          <a:xfrm>
            <a:off x="714348" y="1714488"/>
            <a:ext cx="2743200" cy="4572000"/>
          </a:xfrm>
        </p:spPr>
        <p:txBody>
          <a:bodyPr>
            <a:noAutofit/>
          </a:bodyPr>
          <a:lstStyle/>
          <a:p>
            <a:pPr algn="ctr"/>
            <a:r>
              <a:rPr lang="ru-RU" sz="2200" dirty="0" smtClean="0">
                <a:solidFill>
                  <a:schemeClr val="tx2">
                    <a:lumMod val="20000"/>
                    <a:lumOff val="80000"/>
                  </a:schemeClr>
                </a:solidFill>
              </a:rPr>
              <a:t>В Антарктиде </a:t>
            </a:r>
          </a:p>
          <a:p>
            <a:pPr algn="ctr"/>
            <a:r>
              <a:rPr lang="ru-RU" sz="2200" dirty="0" smtClean="0">
                <a:solidFill>
                  <a:schemeClr val="tx2">
                    <a:lumMod val="20000"/>
                    <a:lumOff val="80000"/>
                  </a:schemeClr>
                </a:solidFill>
              </a:rPr>
              <a:t>встречаются удивительные </a:t>
            </a:r>
          </a:p>
          <a:p>
            <a:pPr algn="ctr"/>
            <a:r>
              <a:rPr lang="ru-RU" sz="2200" dirty="0" smtClean="0">
                <a:solidFill>
                  <a:schemeClr val="tx2">
                    <a:lumMod val="20000"/>
                    <a:lumOff val="80000"/>
                  </a:schemeClr>
                </a:solidFill>
              </a:rPr>
              <a:t>животные: королевский пингвин, </a:t>
            </a:r>
          </a:p>
          <a:p>
            <a:pPr algn="ctr"/>
            <a:r>
              <a:rPr lang="ru-RU" sz="2200" dirty="0" smtClean="0">
                <a:solidFill>
                  <a:schemeClr val="tx2">
                    <a:lumMod val="20000"/>
                    <a:lumOff val="80000"/>
                  </a:schemeClr>
                </a:solidFill>
              </a:rPr>
              <a:t>морской слон, тюлень, </a:t>
            </a:r>
          </a:p>
          <a:p>
            <a:pPr algn="ctr"/>
            <a:r>
              <a:rPr lang="ru-RU" sz="2200" dirty="0" smtClean="0">
                <a:solidFill>
                  <a:schemeClr val="tx2">
                    <a:lumMod val="20000"/>
                    <a:lumOff val="80000"/>
                  </a:schemeClr>
                </a:solidFill>
              </a:rPr>
              <a:t>морской леопард, синий кит, </a:t>
            </a:r>
          </a:p>
          <a:p>
            <a:pPr algn="ctr"/>
            <a:r>
              <a:rPr lang="ru-RU" sz="2200" dirty="0" smtClean="0">
                <a:solidFill>
                  <a:schemeClr val="tx2">
                    <a:lumMod val="20000"/>
                    <a:lumOff val="80000"/>
                  </a:schemeClr>
                </a:solidFill>
              </a:rPr>
              <a:t>птица Альбатрос.</a:t>
            </a:r>
          </a:p>
          <a:p>
            <a:pPr algn="ctr"/>
            <a:r>
              <a:rPr lang="ru-RU" sz="2000" b="1" dirty="0" smtClean="0">
                <a:solidFill>
                  <a:schemeClr val="tx2">
                    <a:lumMod val="20000"/>
                    <a:lumOff val="80000"/>
                  </a:schemeClr>
                </a:solidFill>
              </a:rPr>
              <a:t> </a:t>
            </a:r>
            <a:endParaRPr lang="ru-RU" sz="2000" dirty="0" smtClean="0">
              <a:solidFill>
                <a:schemeClr val="tx2">
                  <a:lumMod val="20000"/>
                  <a:lumOff val="80000"/>
                </a:schemeClr>
              </a:solidFill>
            </a:endParaRPr>
          </a:p>
          <a:p>
            <a:pPr algn="ctr"/>
            <a:endParaRPr lang="ru-RU" sz="2000" dirty="0" smtClean="0">
              <a:solidFill>
                <a:schemeClr val="tx2">
                  <a:lumMod val="20000"/>
                  <a:lumOff val="80000"/>
                </a:schemeClr>
              </a:solidFill>
            </a:endParaRPr>
          </a:p>
        </p:txBody>
      </p:sp>
      <p:pic>
        <p:nvPicPr>
          <p:cNvPr id="5" name="Содержимое 4" descr="антарктида 1.jpg"/>
          <p:cNvPicPr>
            <a:picLocks noGrp="1" noChangeAspect="1"/>
          </p:cNvPicPr>
          <p:nvPr>
            <p:ph sz="half" idx="1"/>
          </p:nvPr>
        </p:nvPicPr>
        <p:blipFill>
          <a:blip r:embed="rId2" cstate="email"/>
          <a:stretch>
            <a:fillRect/>
          </a:stretch>
        </p:blipFill>
        <p:spPr>
          <a:xfrm>
            <a:off x="3575050" y="2143116"/>
            <a:ext cx="5111750" cy="3256262"/>
          </a:xfr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3306" y="514352"/>
            <a:ext cx="5143536" cy="1162050"/>
          </a:xfrm>
        </p:spPr>
        <p:txBody>
          <a:bodyPr/>
          <a:lstStyle/>
          <a:p>
            <a:pPr algn="ctr"/>
            <a:r>
              <a:rPr lang="ru-RU" sz="5400" dirty="0" smtClean="0">
                <a:solidFill>
                  <a:schemeClr val="tx2">
                    <a:lumMod val="20000"/>
                    <a:lumOff val="80000"/>
                  </a:schemeClr>
                </a:solidFill>
                <a:latin typeface="+mn-lt"/>
              </a:rPr>
              <a:t>Тюлень</a:t>
            </a:r>
            <a:endParaRPr lang="ru-RU" sz="5400" dirty="0">
              <a:solidFill>
                <a:schemeClr val="tx2">
                  <a:lumMod val="20000"/>
                  <a:lumOff val="80000"/>
                </a:schemeClr>
              </a:solidFill>
              <a:latin typeface="+mn-lt"/>
            </a:endParaRPr>
          </a:p>
        </p:txBody>
      </p:sp>
      <p:sp>
        <p:nvSpPr>
          <p:cNvPr id="3" name="Текст 2"/>
          <p:cNvSpPr>
            <a:spLocks noGrp="1"/>
          </p:cNvSpPr>
          <p:nvPr>
            <p:ph type="body" idx="2"/>
          </p:nvPr>
        </p:nvSpPr>
        <p:spPr/>
        <p:txBody>
          <a:bodyPr>
            <a:normAutofit/>
          </a:bodyPr>
          <a:lstStyle/>
          <a:p>
            <a:pPr algn="ctr"/>
            <a:r>
              <a:rPr lang="ru-RU" sz="2400" dirty="0" smtClean="0">
                <a:solidFill>
                  <a:schemeClr val="tx2">
                    <a:lumMod val="20000"/>
                    <a:lumOff val="80000"/>
                  </a:schemeClr>
                </a:solidFill>
              </a:rPr>
              <a:t>У них гладкая кожа, они хорошо плавают. Тюлени охотятся под водой, питаются рыбой, креветками, кальмарами.</a:t>
            </a:r>
          </a:p>
          <a:p>
            <a:pPr algn="ctr"/>
            <a:endParaRPr lang="ru-RU" sz="2400" dirty="0" smtClean="0">
              <a:solidFill>
                <a:schemeClr val="tx2">
                  <a:lumMod val="20000"/>
                  <a:lumOff val="80000"/>
                </a:schemeClr>
              </a:solidFill>
            </a:endParaRPr>
          </a:p>
          <a:p>
            <a:r>
              <a:rPr lang="ru-RU" sz="1500" i="1" dirty="0" smtClean="0">
                <a:solidFill>
                  <a:schemeClr val="bg1"/>
                </a:solidFill>
              </a:rPr>
              <a:t>      Тюлень лежит на льдине,</a:t>
            </a:r>
            <a:endParaRPr lang="ru-RU" sz="1500" dirty="0" smtClean="0">
              <a:solidFill>
                <a:schemeClr val="bg1"/>
              </a:solidFill>
            </a:endParaRPr>
          </a:p>
          <a:p>
            <a:r>
              <a:rPr lang="ru-RU" sz="1500" i="1" dirty="0" smtClean="0">
                <a:solidFill>
                  <a:schemeClr val="bg1"/>
                </a:solidFill>
              </a:rPr>
              <a:t>      Как будто на перине.</a:t>
            </a:r>
            <a:endParaRPr lang="ru-RU" sz="1500" dirty="0" smtClean="0">
              <a:solidFill>
                <a:schemeClr val="bg1"/>
              </a:solidFill>
            </a:endParaRPr>
          </a:p>
          <a:p>
            <a:r>
              <a:rPr lang="ru-RU" sz="1500" i="1" dirty="0" smtClean="0">
                <a:solidFill>
                  <a:schemeClr val="bg1"/>
                </a:solidFill>
              </a:rPr>
              <a:t>      Встать он не торопится,</a:t>
            </a:r>
            <a:endParaRPr lang="ru-RU" sz="1500" dirty="0" smtClean="0">
              <a:solidFill>
                <a:schemeClr val="bg1"/>
              </a:solidFill>
            </a:endParaRPr>
          </a:p>
          <a:p>
            <a:r>
              <a:rPr lang="ru-RU" sz="1500" i="1" dirty="0" smtClean="0">
                <a:solidFill>
                  <a:schemeClr val="bg1"/>
                </a:solidFill>
              </a:rPr>
              <a:t>      Жирок под кожей копится.</a:t>
            </a:r>
            <a:endParaRPr lang="ru-RU" sz="1500" dirty="0" smtClean="0">
              <a:solidFill>
                <a:schemeClr val="bg1"/>
              </a:solidFill>
            </a:endParaRPr>
          </a:p>
          <a:p>
            <a:endParaRPr lang="ru-RU" dirty="0"/>
          </a:p>
        </p:txBody>
      </p:sp>
      <p:pic>
        <p:nvPicPr>
          <p:cNvPr id="7" name="Содержимое 6" descr="тюлень.jpg"/>
          <p:cNvPicPr>
            <a:picLocks noGrp="1" noChangeAspect="1"/>
          </p:cNvPicPr>
          <p:nvPr>
            <p:ph sz="half" idx="1"/>
          </p:nvPr>
        </p:nvPicPr>
        <p:blipFill>
          <a:blip r:embed="rId2" cstate="email"/>
          <a:stretch>
            <a:fillRect/>
          </a:stretch>
        </p:blipFill>
        <p:spPr>
          <a:xfrm>
            <a:off x="3571868" y="2071678"/>
            <a:ext cx="5029200" cy="3429024"/>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3306" y="514352"/>
            <a:ext cx="5143536" cy="1162050"/>
          </a:xfrm>
        </p:spPr>
        <p:txBody>
          <a:bodyPr/>
          <a:lstStyle/>
          <a:p>
            <a:pPr algn="ctr"/>
            <a:r>
              <a:rPr lang="ru-RU" sz="5400" dirty="0" smtClean="0">
                <a:solidFill>
                  <a:schemeClr val="tx2">
                    <a:lumMod val="20000"/>
                    <a:lumOff val="80000"/>
                  </a:schemeClr>
                </a:solidFill>
                <a:latin typeface="+mn-lt"/>
              </a:rPr>
              <a:t>Альбатрос</a:t>
            </a:r>
            <a:endParaRPr lang="ru-RU" sz="5400" dirty="0">
              <a:solidFill>
                <a:schemeClr val="tx2">
                  <a:lumMod val="20000"/>
                  <a:lumOff val="80000"/>
                </a:schemeClr>
              </a:solidFill>
              <a:latin typeface="+mn-lt"/>
            </a:endParaRPr>
          </a:p>
        </p:txBody>
      </p:sp>
      <p:sp>
        <p:nvSpPr>
          <p:cNvPr id="3" name="Текст 2"/>
          <p:cNvSpPr>
            <a:spLocks noGrp="1"/>
          </p:cNvSpPr>
          <p:nvPr>
            <p:ph type="body" idx="2"/>
          </p:nvPr>
        </p:nvSpPr>
        <p:spPr/>
        <p:txBody>
          <a:bodyPr>
            <a:normAutofit lnSpcReduction="10000"/>
          </a:bodyPr>
          <a:lstStyle/>
          <a:p>
            <a:pPr algn="ctr"/>
            <a:r>
              <a:rPr lang="ru-RU" sz="2000" dirty="0" smtClean="0">
                <a:solidFill>
                  <a:schemeClr val="tx2">
                    <a:lumMod val="20000"/>
                    <a:lumOff val="80000"/>
                  </a:schemeClr>
                </a:solidFill>
              </a:rPr>
              <a:t>Крупная морская птица, размах крыльев превышает 4 метра. птицы белые, на голове и шее жёлтый налёт, верх крыльев и хвост по краям чёрно-бурые. Клюв и ноги светлые. Эта птица плохо ходит по земле, зато по долго парит над океаном в поисках добычи: рыбы, кальмаров и других морских обитателей.</a:t>
            </a:r>
          </a:p>
          <a:p>
            <a:pPr algn="ctr"/>
            <a:endParaRPr lang="ru-RU" sz="1700" dirty="0" smtClean="0">
              <a:solidFill>
                <a:schemeClr val="tx2">
                  <a:lumMod val="20000"/>
                  <a:lumOff val="80000"/>
                </a:schemeClr>
              </a:solidFill>
            </a:endParaRPr>
          </a:p>
          <a:p>
            <a:endParaRPr lang="ru-RU" dirty="0"/>
          </a:p>
        </p:txBody>
      </p:sp>
      <p:pic>
        <p:nvPicPr>
          <p:cNvPr id="7" name="Содержимое 6" descr="альбатросы.jpg"/>
          <p:cNvPicPr>
            <a:picLocks noGrp="1" noChangeAspect="1"/>
          </p:cNvPicPr>
          <p:nvPr>
            <p:ph sz="half" idx="1"/>
          </p:nvPr>
        </p:nvPicPr>
        <p:blipFill>
          <a:blip r:embed="rId2" cstate="email"/>
          <a:stretch>
            <a:fillRect/>
          </a:stretch>
        </p:blipFill>
        <p:spPr>
          <a:xfrm>
            <a:off x="3571868" y="2000240"/>
            <a:ext cx="5111750" cy="3194844"/>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3306" y="514352"/>
            <a:ext cx="5143536" cy="1162050"/>
          </a:xfrm>
        </p:spPr>
        <p:txBody>
          <a:bodyPr/>
          <a:lstStyle/>
          <a:p>
            <a:pPr algn="ctr"/>
            <a:r>
              <a:rPr lang="ru-RU" sz="5400" dirty="0" smtClean="0">
                <a:solidFill>
                  <a:schemeClr val="tx2">
                    <a:lumMod val="20000"/>
                    <a:lumOff val="80000"/>
                  </a:schemeClr>
                </a:solidFill>
                <a:latin typeface="+mn-lt"/>
              </a:rPr>
              <a:t>Морской слон</a:t>
            </a:r>
            <a:endParaRPr lang="ru-RU" sz="5400" dirty="0">
              <a:solidFill>
                <a:schemeClr val="tx2">
                  <a:lumMod val="20000"/>
                  <a:lumOff val="80000"/>
                </a:schemeClr>
              </a:solidFill>
              <a:latin typeface="+mn-lt"/>
            </a:endParaRPr>
          </a:p>
        </p:txBody>
      </p:sp>
      <p:sp>
        <p:nvSpPr>
          <p:cNvPr id="3" name="Текст 2"/>
          <p:cNvSpPr>
            <a:spLocks noGrp="1"/>
          </p:cNvSpPr>
          <p:nvPr>
            <p:ph type="body" idx="2"/>
          </p:nvPr>
        </p:nvSpPr>
        <p:spPr/>
        <p:txBody>
          <a:bodyPr/>
          <a:lstStyle/>
          <a:p>
            <a:pPr algn="ctr"/>
            <a:r>
              <a:rPr lang="ru-RU" sz="2200" dirty="0" smtClean="0">
                <a:solidFill>
                  <a:schemeClr val="tx2">
                    <a:lumMod val="20000"/>
                    <a:lumOff val="80000"/>
                  </a:schemeClr>
                </a:solidFill>
              </a:rPr>
              <a:t>Южный морской слон относится к семейству настоящих тюленей. По своим размерам он занимает второе место среди всех ластоногих, уступая по габаритам только северному морскому слону.</a:t>
            </a:r>
          </a:p>
          <a:p>
            <a:pPr algn="ctr"/>
            <a:r>
              <a:rPr lang="ru-RU" sz="2200" dirty="0" smtClean="0">
                <a:solidFill>
                  <a:schemeClr val="tx2">
                    <a:lumMod val="20000"/>
                    <a:lumOff val="80000"/>
                  </a:schemeClr>
                </a:solidFill>
              </a:rPr>
              <a:t> </a:t>
            </a:r>
          </a:p>
          <a:p>
            <a:endParaRPr lang="ru-RU" dirty="0"/>
          </a:p>
        </p:txBody>
      </p:sp>
      <p:pic>
        <p:nvPicPr>
          <p:cNvPr id="7" name="Содержимое 6" descr="морской слон.jpg"/>
          <p:cNvPicPr>
            <a:picLocks noGrp="1" noChangeAspect="1"/>
          </p:cNvPicPr>
          <p:nvPr>
            <p:ph sz="half" idx="1"/>
          </p:nvPr>
        </p:nvPicPr>
        <p:blipFill>
          <a:blip r:embed="rId2" cstate="email"/>
          <a:stretch>
            <a:fillRect/>
          </a:stretch>
        </p:blipFill>
        <p:spPr>
          <a:xfrm>
            <a:off x="3714744" y="2000240"/>
            <a:ext cx="4876800" cy="324993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Арктика и Антарктика.jpg"/>
          <p:cNvPicPr>
            <a:picLocks noChangeAspect="1"/>
          </p:cNvPicPr>
          <p:nvPr/>
        </p:nvPicPr>
        <p:blipFill>
          <a:blip r:embed="rId2" cstate="email"/>
          <a:stretch>
            <a:fillRect/>
          </a:stretch>
        </p:blipFill>
        <p:spPr>
          <a:xfrm>
            <a:off x="642910" y="1714488"/>
            <a:ext cx="7929586" cy="4246439"/>
          </a:xfrm>
          <a:prstGeom prst="rect">
            <a:avLst/>
          </a:prstGeom>
        </p:spPr>
      </p:pic>
      <p:sp>
        <p:nvSpPr>
          <p:cNvPr id="3" name="TextBox 2"/>
          <p:cNvSpPr txBox="1"/>
          <p:nvPr/>
        </p:nvSpPr>
        <p:spPr>
          <a:xfrm>
            <a:off x="928662" y="1285860"/>
            <a:ext cx="3357586" cy="369332"/>
          </a:xfrm>
          <a:prstGeom prst="rect">
            <a:avLst/>
          </a:prstGeom>
          <a:noFill/>
        </p:spPr>
        <p:txBody>
          <a:bodyPr wrap="square" rtlCol="0">
            <a:spAutoFit/>
          </a:bodyPr>
          <a:lstStyle/>
          <a:p>
            <a:pPr algn="ctr"/>
            <a:r>
              <a:rPr lang="ru-RU" b="1" dirty="0" smtClean="0">
                <a:solidFill>
                  <a:schemeClr val="accent4">
                    <a:lumMod val="20000"/>
                    <a:lumOff val="80000"/>
                  </a:schemeClr>
                </a:solidFill>
              </a:rPr>
              <a:t>Антарктика</a:t>
            </a:r>
            <a:endParaRPr lang="ru-RU" b="1" dirty="0">
              <a:solidFill>
                <a:schemeClr val="accent4">
                  <a:lumMod val="20000"/>
                  <a:lumOff val="80000"/>
                </a:schemeClr>
              </a:solidFill>
            </a:endParaRPr>
          </a:p>
        </p:txBody>
      </p:sp>
      <p:sp>
        <p:nvSpPr>
          <p:cNvPr id="5" name="Прямоугольник 4"/>
          <p:cNvSpPr/>
          <p:nvPr/>
        </p:nvSpPr>
        <p:spPr>
          <a:xfrm>
            <a:off x="5786446" y="1285860"/>
            <a:ext cx="1534779" cy="369332"/>
          </a:xfrm>
          <a:prstGeom prst="rect">
            <a:avLst/>
          </a:prstGeom>
        </p:spPr>
        <p:txBody>
          <a:bodyPr wrap="square">
            <a:spAutoFit/>
          </a:bodyPr>
          <a:lstStyle/>
          <a:p>
            <a:pPr algn="ctr"/>
            <a:r>
              <a:rPr lang="ru-RU" b="1" dirty="0" smtClean="0">
                <a:solidFill>
                  <a:schemeClr val="accent4">
                    <a:lumMod val="20000"/>
                    <a:lumOff val="80000"/>
                  </a:schemeClr>
                </a:solidFill>
              </a:rPr>
              <a:t>Арктика</a:t>
            </a:r>
            <a:endParaRPr lang="ru-RU" b="1" dirty="0">
              <a:solidFill>
                <a:schemeClr val="accent4">
                  <a:lumMod val="20000"/>
                  <a:lumOff val="8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3306" y="514352"/>
            <a:ext cx="5143536" cy="1162050"/>
          </a:xfrm>
        </p:spPr>
        <p:txBody>
          <a:bodyPr/>
          <a:lstStyle/>
          <a:p>
            <a:pPr algn="ctr"/>
            <a:r>
              <a:rPr lang="ru-RU" sz="5400" dirty="0" smtClean="0">
                <a:solidFill>
                  <a:schemeClr val="tx2">
                    <a:lumMod val="20000"/>
                    <a:lumOff val="80000"/>
                  </a:schemeClr>
                </a:solidFill>
                <a:latin typeface="+mn-lt"/>
              </a:rPr>
              <a:t>Синий кит</a:t>
            </a:r>
            <a:endParaRPr lang="ru-RU" sz="5400" dirty="0">
              <a:solidFill>
                <a:schemeClr val="tx2">
                  <a:lumMod val="20000"/>
                  <a:lumOff val="80000"/>
                </a:schemeClr>
              </a:solidFill>
              <a:latin typeface="+mn-lt"/>
            </a:endParaRPr>
          </a:p>
        </p:txBody>
      </p:sp>
      <p:sp>
        <p:nvSpPr>
          <p:cNvPr id="3" name="Текст 2"/>
          <p:cNvSpPr>
            <a:spLocks noGrp="1"/>
          </p:cNvSpPr>
          <p:nvPr>
            <p:ph type="body" idx="2"/>
          </p:nvPr>
        </p:nvSpPr>
        <p:spPr/>
        <p:txBody>
          <a:bodyPr>
            <a:normAutofit/>
          </a:bodyPr>
          <a:lstStyle/>
          <a:p>
            <a:pPr algn="ctr"/>
            <a:r>
              <a:rPr lang="ru-RU" sz="1800" dirty="0" smtClean="0">
                <a:solidFill>
                  <a:schemeClr val="tx2">
                    <a:lumMod val="20000"/>
                    <a:lumOff val="80000"/>
                  </a:schemeClr>
                </a:solidFill>
              </a:rPr>
              <a:t>Это самое крупное на Земле животное</a:t>
            </a:r>
            <a:r>
              <a:rPr lang="ru-RU" sz="1800" b="1" dirty="0" smtClean="0">
                <a:solidFill>
                  <a:schemeClr val="tx2">
                    <a:lumMod val="20000"/>
                    <a:lumOff val="80000"/>
                  </a:schemeClr>
                </a:solidFill>
              </a:rPr>
              <a:t>. </a:t>
            </a:r>
          </a:p>
          <a:p>
            <a:pPr algn="ctr"/>
            <a:r>
              <a:rPr lang="ru-RU" sz="1800" dirty="0" smtClean="0">
                <a:solidFill>
                  <a:schemeClr val="tx2">
                    <a:lumMod val="20000"/>
                    <a:lumOff val="80000"/>
                  </a:schemeClr>
                </a:solidFill>
              </a:rPr>
              <a:t>Длина его тела до </a:t>
            </a:r>
          </a:p>
          <a:p>
            <a:pPr algn="ctr"/>
            <a:r>
              <a:rPr lang="ru-RU" sz="1800" dirty="0" smtClean="0">
                <a:solidFill>
                  <a:schemeClr val="tx2">
                    <a:lumMod val="20000"/>
                    <a:lumOff val="80000"/>
                  </a:schemeClr>
                </a:solidFill>
              </a:rPr>
              <a:t>33 метров! </a:t>
            </a:r>
          </a:p>
          <a:p>
            <a:pPr algn="ctr"/>
            <a:r>
              <a:rPr lang="ru-RU" sz="1800" dirty="0" smtClean="0">
                <a:solidFill>
                  <a:schemeClr val="tx2">
                    <a:lumMod val="20000"/>
                    <a:lumOff val="80000"/>
                  </a:schemeClr>
                </a:solidFill>
              </a:rPr>
              <a:t>(Это высота 10-и этажного дома).</a:t>
            </a:r>
          </a:p>
          <a:p>
            <a:pPr algn="ctr"/>
            <a:r>
              <a:rPr lang="ru-RU" sz="1800" dirty="0" smtClean="0">
                <a:solidFill>
                  <a:schemeClr val="tx2">
                    <a:lumMod val="20000"/>
                    <a:lumOff val="80000"/>
                  </a:schemeClr>
                </a:solidFill>
              </a:rPr>
              <a:t> Однако питается этот великан, как и все усатые киты, планктоном – мелкими рачками и другой крохотной морской живностью. Желудок синего кита вмещает до  2 т рачков. </a:t>
            </a:r>
          </a:p>
          <a:p>
            <a:endParaRPr lang="ru-RU" dirty="0"/>
          </a:p>
        </p:txBody>
      </p:sp>
      <p:pic>
        <p:nvPicPr>
          <p:cNvPr id="7" name="Содержимое 6" descr="синий кит.jpg"/>
          <p:cNvPicPr>
            <a:picLocks noGrp="1" noChangeAspect="1"/>
          </p:cNvPicPr>
          <p:nvPr>
            <p:ph sz="half" idx="1"/>
          </p:nvPr>
        </p:nvPicPr>
        <p:blipFill>
          <a:blip r:embed="rId2" cstate="email"/>
          <a:stretch>
            <a:fillRect/>
          </a:stretch>
        </p:blipFill>
        <p:spPr>
          <a:xfrm>
            <a:off x="3571868" y="2143116"/>
            <a:ext cx="5111750" cy="2875359"/>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3306" y="514352"/>
            <a:ext cx="5143536" cy="1162050"/>
          </a:xfrm>
        </p:spPr>
        <p:txBody>
          <a:bodyPr/>
          <a:lstStyle/>
          <a:p>
            <a:pPr algn="ctr"/>
            <a:r>
              <a:rPr lang="ru-RU" sz="5400" dirty="0" smtClean="0">
                <a:solidFill>
                  <a:schemeClr val="tx2">
                    <a:lumMod val="20000"/>
                    <a:lumOff val="80000"/>
                  </a:schemeClr>
                </a:solidFill>
                <a:latin typeface="+mn-lt"/>
              </a:rPr>
              <a:t>Синий кит</a:t>
            </a:r>
            <a:endParaRPr lang="ru-RU" sz="5400" dirty="0">
              <a:solidFill>
                <a:schemeClr val="tx2">
                  <a:lumMod val="20000"/>
                  <a:lumOff val="80000"/>
                </a:schemeClr>
              </a:solidFill>
              <a:latin typeface="+mn-lt"/>
            </a:endParaRPr>
          </a:p>
        </p:txBody>
      </p:sp>
      <p:sp>
        <p:nvSpPr>
          <p:cNvPr id="3" name="Текст 2"/>
          <p:cNvSpPr>
            <a:spLocks noGrp="1"/>
          </p:cNvSpPr>
          <p:nvPr>
            <p:ph type="body" idx="2"/>
          </p:nvPr>
        </p:nvSpPr>
        <p:spPr>
          <a:xfrm>
            <a:off x="685800" y="1357298"/>
            <a:ext cx="2743200" cy="4891102"/>
          </a:xfrm>
        </p:spPr>
        <p:txBody>
          <a:bodyPr>
            <a:normAutofit/>
          </a:bodyPr>
          <a:lstStyle/>
          <a:p>
            <a:pPr algn="ctr"/>
            <a:r>
              <a:rPr lang="ru-RU" sz="2000" dirty="0" smtClean="0">
                <a:solidFill>
                  <a:schemeClr val="tx2">
                    <a:lumMod val="20000"/>
                    <a:lumOff val="80000"/>
                  </a:schemeClr>
                </a:solidFill>
              </a:rPr>
              <a:t>Когда кит </a:t>
            </a:r>
          </a:p>
          <a:p>
            <a:pPr algn="ctr"/>
            <a:r>
              <a:rPr lang="ru-RU" sz="2000" dirty="0" smtClean="0">
                <a:solidFill>
                  <a:schemeClr val="tx2">
                    <a:lumMod val="20000"/>
                    <a:lumOff val="80000"/>
                  </a:schemeClr>
                </a:solidFill>
              </a:rPr>
              <a:t>выныривает из воды, чтобы сделать </a:t>
            </a:r>
          </a:p>
          <a:p>
            <a:pPr algn="ctr"/>
            <a:r>
              <a:rPr lang="ru-RU" sz="2000" dirty="0" smtClean="0">
                <a:solidFill>
                  <a:schemeClr val="tx2">
                    <a:lumMod val="20000"/>
                    <a:lumOff val="80000"/>
                  </a:schemeClr>
                </a:solidFill>
              </a:rPr>
              <a:t>вдох-выдох, </a:t>
            </a:r>
          </a:p>
          <a:p>
            <a:pPr algn="ctr"/>
            <a:r>
              <a:rPr lang="ru-RU" sz="2000" dirty="0" smtClean="0">
                <a:solidFill>
                  <a:schemeClr val="tx2">
                    <a:lumMod val="20000"/>
                    <a:lumOff val="80000"/>
                  </a:schemeClr>
                </a:solidFill>
              </a:rPr>
              <a:t>он выпускает фонтан высотой </a:t>
            </a:r>
          </a:p>
          <a:p>
            <a:pPr algn="ctr"/>
            <a:r>
              <a:rPr lang="ru-RU" sz="2000" dirty="0" smtClean="0">
                <a:solidFill>
                  <a:schemeClr val="tx2">
                    <a:lumMod val="20000"/>
                    <a:lumOff val="80000"/>
                  </a:schemeClr>
                </a:solidFill>
              </a:rPr>
              <a:t>до 12 м.</a:t>
            </a:r>
          </a:p>
          <a:p>
            <a:pPr algn="ctr"/>
            <a:endParaRPr lang="ru-RU" sz="2000" dirty="0" smtClean="0">
              <a:solidFill>
                <a:schemeClr val="tx2">
                  <a:lumMod val="20000"/>
                  <a:lumOff val="80000"/>
                </a:schemeClr>
              </a:solidFill>
            </a:endParaRPr>
          </a:p>
          <a:p>
            <a:pPr algn="ctr"/>
            <a:endParaRPr lang="ru-RU" sz="2000" dirty="0" smtClean="0">
              <a:solidFill>
                <a:schemeClr val="tx2">
                  <a:lumMod val="20000"/>
                  <a:lumOff val="80000"/>
                </a:schemeClr>
              </a:solidFill>
            </a:endParaRPr>
          </a:p>
          <a:p>
            <a:pPr algn="ctr"/>
            <a:endParaRPr lang="ru-RU" sz="2000" dirty="0"/>
          </a:p>
        </p:txBody>
      </p:sp>
      <p:pic>
        <p:nvPicPr>
          <p:cNvPr id="9" name="Содержимое 8" descr="синий кит 3.jpg"/>
          <p:cNvPicPr>
            <a:picLocks noGrp="1" noChangeAspect="1"/>
          </p:cNvPicPr>
          <p:nvPr>
            <p:ph sz="half" idx="1"/>
          </p:nvPr>
        </p:nvPicPr>
        <p:blipFill>
          <a:blip r:embed="rId2" cstate="email"/>
          <a:stretch>
            <a:fillRect/>
          </a:stretch>
        </p:blipFill>
        <p:spPr>
          <a:xfrm>
            <a:off x="3571868" y="1928802"/>
            <a:ext cx="5111750" cy="3373755"/>
          </a:xfrm>
        </p:spPr>
      </p:pic>
      <p:pic>
        <p:nvPicPr>
          <p:cNvPr id="10" name="Рисунок 9" descr="синий кит 2.jpg"/>
          <p:cNvPicPr>
            <a:picLocks noChangeAspect="1"/>
          </p:cNvPicPr>
          <p:nvPr/>
        </p:nvPicPr>
        <p:blipFill>
          <a:blip r:embed="rId3" cstate="email"/>
          <a:stretch>
            <a:fillRect/>
          </a:stretch>
        </p:blipFill>
        <p:spPr>
          <a:xfrm>
            <a:off x="500034" y="3929066"/>
            <a:ext cx="3214710" cy="241103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3306" y="514352"/>
            <a:ext cx="5143536" cy="1162050"/>
          </a:xfrm>
        </p:spPr>
        <p:txBody>
          <a:bodyPr/>
          <a:lstStyle/>
          <a:p>
            <a:pPr algn="ctr"/>
            <a:r>
              <a:rPr lang="ru-RU" sz="5400" dirty="0" smtClean="0">
                <a:solidFill>
                  <a:schemeClr val="tx2">
                    <a:lumMod val="20000"/>
                    <a:lumOff val="80000"/>
                  </a:schemeClr>
                </a:solidFill>
                <a:latin typeface="+mn-lt"/>
              </a:rPr>
              <a:t>Пингвин</a:t>
            </a:r>
            <a:endParaRPr lang="ru-RU" sz="5400" dirty="0">
              <a:solidFill>
                <a:schemeClr val="tx2">
                  <a:lumMod val="20000"/>
                  <a:lumOff val="80000"/>
                </a:schemeClr>
              </a:solidFill>
              <a:latin typeface="+mn-lt"/>
            </a:endParaRPr>
          </a:p>
        </p:txBody>
      </p:sp>
      <p:sp>
        <p:nvSpPr>
          <p:cNvPr id="3" name="Текст 2"/>
          <p:cNvSpPr>
            <a:spLocks noGrp="1"/>
          </p:cNvSpPr>
          <p:nvPr>
            <p:ph type="body" idx="2"/>
          </p:nvPr>
        </p:nvSpPr>
        <p:spPr>
          <a:xfrm>
            <a:off x="714348" y="1500174"/>
            <a:ext cx="2743200" cy="4572000"/>
          </a:xfrm>
        </p:spPr>
        <p:txBody>
          <a:bodyPr>
            <a:normAutofit/>
          </a:bodyPr>
          <a:lstStyle/>
          <a:p>
            <a:pPr algn="ctr"/>
            <a:r>
              <a:rPr lang="ru-RU" sz="2400" dirty="0" smtClean="0">
                <a:solidFill>
                  <a:schemeClr val="tx2">
                    <a:lumMod val="20000"/>
                    <a:lumOff val="80000"/>
                  </a:schemeClr>
                </a:solidFill>
              </a:rPr>
              <a:t>Пингвины - это птицы, но летать они не могут, но очень хорошо плавают. Ходят пингвины неуклюже переваливаясь с бока на бок или в припрыжку. Питаются пингвины рыбой. </a:t>
            </a:r>
          </a:p>
          <a:p>
            <a:pPr algn="ctr"/>
            <a:endParaRPr lang="ru-RU" sz="1700" dirty="0" smtClean="0">
              <a:solidFill>
                <a:schemeClr val="tx2">
                  <a:lumMod val="20000"/>
                  <a:lumOff val="80000"/>
                </a:schemeClr>
              </a:solidFill>
            </a:endParaRPr>
          </a:p>
        </p:txBody>
      </p:sp>
      <p:pic>
        <p:nvPicPr>
          <p:cNvPr id="11" name="Содержимое 10" descr="пингвин_.jpg"/>
          <p:cNvPicPr>
            <a:picLocks noGrp="1" noChangeAspect="1"/>
          </p:cNvPicPr>
          <p:nvPr>
            <p:ph sz="half" idx="1"/>
          </p:nvPr>
        </p:nvPicPr>
        <p:blipFill>
          <a:blip r:embed="rId2" cstate="email"/>
          <a:stretch>
            <a:fillRect/>
          </a:stretch>
        </p:blipFill>
        <p:spPr>
          <a:xfrm>
            <a:off x="3571868" y="1928802"/>
            <a:ext cx="5111750" cy="3407833"/>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3306" y="514352"/>
            <a:ext cx="5143536" cy="1162050"/>
          </a:xfrm>
        </p:spPr>
        <p:txBody>
          <a:bodyPr/>
          <a:lstStyle/>
          <a:p>
            <a:pPr algn="ctr"/>
            <a:r>
              <a:rPr lang="ru-RU" sz="5400" dirty="0" smtClean="0">
                <a:solidFill>
                  <a:schemeClr val="tx2">
                    <a:lumMod val="20000"/>
                    <a:lumOff val="80000"/>
                  </a:schemeClr>
                </a:solidFill>
                <a:latin typeface="+mn-lt"/>
              </a:rPr>
              <a:t>Пингвин</a:t>
            </a:r>
            <a:endParaRPr lang="ru-RU" sz="5400" dirty="0">
              <a:solidFill>
                <a:schemeClr val="tx2">
                  <a:lumMod val="20000"/>
                  <a:lumOff val="80000"/>
                </a:schemeClr>
              </a:solidFill>
              <a:latin typeface="+mn-lt"/>
            </a:endParaRPr>
          </a:p>
        </p:txBody>
      </p:sp>
      <p:sp>
        <p:nvSpPr>
          <p:cNvPr id="3" name="Текст 2"/>
          <p:cNvSpPr>
            <a:spLocks noGrp="1"/>
          </p:cNvSpPr>
          <p:nvPr>
            <p:ph type="body" idx="2"/>
          </p:nvPr>
        </p:nvSpPr>
        <p:spPr/>
        <p:txBody>
          <a:bodyPr>
            <a:normAutofit/>
          </a:bodyPr>
          <a:lstStyle/>
          <a:p>
            <a:pPr algn="ctr"/>
            <a:r>
              <a:rPr lang="ru-RU" sz="2000" dirty="0" smtClean="0">
                <a:solidFill>
                  <a:schemeClr val="tx2">
                    <a:lumMod val="20000"/>
                    <a:lumOff val="80000"/>
                  </a:schemeClr>
                </a:solidFill>
              </a:rPr>
              <a:t>Особенно красивы королевские пингвины, массой до 50 кг и высотой более метра. Свое потомство они выводят в суровую зиму. Гнезд не делают, а яйца держат в лапах, прижатых к пуху теплого живота.</a:t>
            </a:r>
          </a:p>
        </p:txBody>
      </p:sp>
      <p:pic>
        <p:nvPicPr>
          <p:cNvPr id="7" name="Содержимое 6" descr="пингвины1.jpg"/>
          <p:cNvPicPr>
            <a:picLocks noGrp="1" noChangeAspect="1"/>
          </p:cNvPicPr>
          <p:nvPr>
            <p:ph sz="half" idx="1"/>
          </p:nvPr>
        </p:nvPicPr>
        <p:blipFill>
          <a:blip r:embed="rId2" cstate="email"/>
          <a:stretch>
            <a:fillRect/>
          </a:stretch>
        </p:blipFill>
        <p:spPr>
          <a:xfrm>
            <a:off x="3643306" y="1857364"/>
            <a:ext cx="5111750" cy="3482380"/>
          </a:xfrm>
        </p:spPr>
      </p:pic>
      <p:sp>
        <p:nvSpPr>
          <p:cNvPr id="3073" name="Rectangle 1"/>
          <p:cNvSpPr>
            <a:spLocks noChangeArrowheads="1"/>
          </p:cNvSpPr>
          <p:nvPr/>
        </p:nvSpPr>
        <p:spPr bwMode="auto">
          <a:xfrm>
            <a:off x="5572132" y="5429264"/>
            <a:ext cx="314324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bg1"/>
                </a:solidFill>
                <a:effectLst/>
                <a:ea typeface="Calibri" pitchFamily="34" charset="0"/>
                <a:cs typeface="Times New Roman" pitchFamily="18" charset="0"/>
              </a:rPr>
              <a:t>В черных фраках</a:t>
            </a:r>
            <a:endParaRPr kumimoji="0" lang="ru-RU" sz="1400"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bg1"/>
                </a:solidFill>
                <a:effectLst/>
                <a:ea typeface="Calibri" pitchFamily="34" charset="0"/>
                <a:cs typeface="Times New Roman" pitchFamily="18" charset="0"/>
              </a:rPr>
              <a:t>В белых майках круглый год</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bg1"/>
                </a:solidFill>
                <a:effectLst/>
                <a:ea typeface="Calibri" pitchFamily="34" charset="0"/>
                <a:cs typeface="Times New Roman" pitchFamily="18" charset="0"/>
              </a:rPr>
              <a:t>Ходит этот удивительный народ.</a:t>
            </a:r>
            <a:r>
              <a:rPr kumimoji="0" lang="ru-RU" sz="1400" b="0" i="0" u="none" strike="noStrike" cap="none" normalizeH="0" baseline="0" dirty="0" smtClean="0">
                <a:ln>
                  <a:noFill/>
                </a:ln>
                <a:solidFill>
                  <a:schemeClr val="bg1"/>
                </a:solidFill>
                <a:effectLst/>
                <a:cs typeface="Arial"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Содержимое 10" descr="antarctica-iceberg-penguins-1920x1200.jpg"/>
          <p:cNvPicPr>
            <a:picLocks noGrp="1" noChangeAspect="1"/>
          </p:cNvPicPr>
          <p:nvPr>
            <p:ph idx="1"/>
          </p:nvPr>
        </p:nvPicPr>
        <p:blipFill>
          <a:blip r:embed="rId2" cstate="email"/>
          <a:stretch>
            <a:fillRect/>
          </a:stretch>
        </p:blipFill>
        <p:spPr>
          <a:xfrm>
            <a:off x="928662" y="1357298"/>
            <a:ext cx="7490480" cy="468155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ru-RU" dirty="0" smtClean="0">
                <a:solidFill>
                  <a:schemeClr val="tx2">
                    <a:lumMod val="20000"/>
                    <a:lumOff val="80000"/>
                  </a:schemeClr>
                </a:solidFill>
              </a:rPr>
              <a:t>Закрепление материала</a:t>
            </a:r>
            <a:endParaRPr lang="ru-RU" dirty="0">
              <a:solidFill>
                <a:schemeClr val="tx2">
                  <a:lumMod val="20000"/>
                  <a:lumOff val="80000"/>
                </a:schemeClr>
              </a:solidFill>
            </a:endParaRPr>
          </a:p>
        </p:txBody>
      </p:sp>
      <p:sp>
        <p:nvSpPr>
          <p:cNvPr id="8" name="Содержимое 7"/>
          <p:cNvSpPr>
            <a:spLocks noGrp="1"/>
          </p:cNvSpPr>
          <p:nvPr>
            <p:ph idx="1"/>
          </p:nvPr>
        </p:nvSpPr>
        <p:spPr/>
        <p:txBody>
          <a:bodyPr>
            <a:normAutofit fontScale="77500" lnSpcReduction="20000"/>
          </a:bodyPr>
          <a:lstStyle/>
          <a:p>
            <a:pPr lvl="0"/>
            <a:r>
              <a:rPr lang="ru-RU" sz="2300" dirty="0" smtClean="0">
                <a:solidFill>
                  <a:schemeClr val="tx2">
                    <a:lumMod val="20000"/>
                    <a:lumOff val="80000"/>
                  </a:schemeClr>
                </a:solidFill>
              </a:rPr>
              <a:t>Как называется земля на крайнем юге Земного шара? </a:t>
            </a:r>
            <a:r>
              <a:rPr lang="ru-RU" sz="2300" i="1" dirty="0" smtClean="0">
                <a:solidFill>
                  <a:schemeClr val="tx2">
                    <a:lumMod val="20000"/>
                    <a:lumOff val="80000"/>
                  </a:schemeClr>
                </a:solidFill>
              </a:rPr>
              <a:t>(Антарктида).</a:t>
            </a:r>
            <a:endParaRPr lang="ru-RU" sz="2300" dirty="0" smtClean="0">
              <a:solidFill>
                <a:schemeClr val="tx2">
                  <a:lumMod val="20000"/>
                  <a:lumOff val="80000"/>
                </a:schemeClr>
              </a:solidFill>
            </a:endParaRPr>
          </a:p>
          <a:p>
            <a:pPr lvl="0"/>
            <a:r>
              <a:rPr lang="ru-RU" sz="2300" dirty="0" smtClean="0">
                <a:solidFill>
                  <a:schemeClr val="tx2">
                    <a:lumMod val="20000"/>
                    <a:lumOff val="80000"/>
                  </a:schemeClr>
                </a:solidFill>
              </a:rPr>
              <a:t>Как называются острова Северного Ледовитого океана? </a:t>
            </a:r>
            <a:r>
              <a:rPr lang="ru-RU" sz="2300" i="1" dirty="0" smtClean="0">
                <a:solidFill>
                  <a:schemeClr val="tx2">
                    <a:lumMod val="20000"/>
                    <a:lumOff val="80000"/>
                  </a:schemeClr>
                </a:solidFill>
              </a:rPr>
              <a:t>(Арктика).</a:t>
            </a:r>
            <a:endParaRPr lang="ru-RU" sz="2300" dirty="0" smtClean="0">
              <a:solidFill>
                <a:schemeClr val="tx2">
                  <a:lumMod val="20000"/>
                  <a:lumOff val="80000"/>
                </a:schemeClr>
              </a:solidFill>
            </a:endParaRPr>
          </a:p>
          <a:p>
            <a:pPr lvl="0"/>
            <a:r>
              <a:rPr lang="ru-RU" sz="2300" dirty="0" smtClean="0">
                <a:solidFill>
                  <a:schemeClr val="tx2">
                    <a:lumMod val="20000"/>
                    <a:lumOff val="80000"/>
                  </a:schemeClr>
                </a:solidFill>
              </a:rPr>
              <a:t>У этих животных есть бивни, которыми они разрывают морское дно в поисках основного корма – небольших животных, живущих в морской воде </a:t>
            </a:r>
            <a:r>
              <a:rPr lang="ru-RU" sz="2300" i="1" dirty="0" smtClean="0">
                <a:solidFill>
                  <a:schemeClr val="tx2">
                    <a:lumMod val="20000"/>
                    <a:lumOff val="80000"/>
                  </a:schemeClr>
                </a:solidFill>
              </a:rPr>
              <a:t>(моржи).</a:t>
            </a:r>
            <a:endParaRPr lang="ru-RU" sz="2300" dirty="0" smtClean="0">
              <a:solidFill>
                <a:schemeClr val="tx2">
                  <a:lumMod val="20000"/>
                  <a:lumOff val="80000"/>
                </a:schemeClr>
              </a:solidFill>
            </a:endParaRPr>
          </a:p>
          <a:p>
            <a:pPr lvl="0"/>
            <a:r>
              <a:rPr lang="ru-RU" sz="2300" dirty="0" smtClean="0">
                <a:solidFill>
                  <a:schemeClr val="tx2">
                    <a:lumMod val="20000"/>
                    <a:lumOff val="80000"/>
                  </a:schemeClr>
                </a:solidFill>
              </a:rPr>
              <a:t>Питается ягелем и мохом. У этого животного есть рога. </a:t>
            </a:r>
            <a:r>
              <a:rPr lang="ru-RU" sz="2300" i="1" dirty="0" smtClean="0">
                <a:solidFill>
                  <a:schemeClr val="tx2">
                    <a:lumMod val="20000"/>
                    <a:lumOff val="80000"/>
                  </a:schemeClr>
                </a:solidFill>
              </a:rPr>
              <a:t>(Северный олень)</a:t>
            </a:r>
          </a:p>
          <a:p>
            <a:pPr lvl="0"/>
            <a:r>
              <a:rPr lang="ru-RU" sz="2300" dirty="0" smtClean="0">
                <a:solidFill>
                  <a:schemeClr val="tx2">
                    <a:lumMod val="20000"/>
                    <a:lumOff val="80000"/>
                  </a:schemeClr>
                </a:solidFill>
              </a:rPr>
              <a:t>У этих животных есть рог- бивень длинной 2-3 метра, который служит им для того чтобы определить температуру воды. </a:t>
            </a:r>
            <a:r>
              <a:rPr lang="ru-RU" sz="2300" i="1" dirty="0" smtClean="0">
                <a:solidFill>
                  <a:schemeClr val="tx2">
                    <a:lumMod val="20000"/>
                    <a:lumOff val="80000"/>
                  </a:schemeClr>
                </a:solidFill>
              </a:rPr>
              <a:t>(Нарвал)</a:t>
            </a:r>
          </a:p>
          <a:p>
            <a:pPr lvl="0"/>
            <a:r>
              <a:rPr lang="ru-RU" sz="2300" dirty="0" smtClean="0">
                <a:solidFill>
                  <a:schemeClr val="tx2">
                    <a:lumMod val="20000"/>
                    <a:lumOff val="80000"/>
                  </a:schemeClr>
                </a:solidFill>
              </a:rPr>
              <a:t>Это животное умеет строить берлогу из снега. Питается рыбой, тюленями. </a:t>
            </a:r>
            <a:r>
              <a:rPr lang="ru-RU" sz="2300" i="1" dirty="0" smtClean="0">
                <a:solidFill>
                  <a:schemeClr val="tx2">
                    <a:lumMod val="20000"/>
                    <a:lumOff val="80000"/>
                  </a:schemeClr>
                </a:solidFill>
              </a:rPr>
              <a:t>(Белый медведь)</a:t>
            </a:r>
          </a:p>
          <a:p>
            <a:pPr lvl="0"/>
            <a:r>
              <a:rPr lang="ru-RU" sz="2300" dirty="0" smtClean="0">
                <a:solidFill>
                  <a:schemeClr val="tx2">
                    <a:lumMod val="20000"/>
                    <a:lumOff val="80000"/>
                  </a:schemeClr>
                </a:solidFill>
              </a:rPr>
              <a:t>Совсем небольшой зверь, известен за пределами региона благодаря своему красивому меху. </a:t>
            </a:r>
            <a:r>
              <a:rPr lang="ru-RU" sz="2300" i="1" dirty="0" smtClean="0">
                <a:solidFill>
                  <a:schemeClr val="tx2">
                    <a:lumMod val="20000"/>
                    <a:lumOff val="80000"/>
                  </a:schemeClr>
                </a:solidFill>
              </a:rPr>
              <a:t>(Песец)</a:t>
            </a:r>
          </a:p>
          <a:p>
            <a:pPr lvl="0"/>
            <a:r>
              <a:rPr lang="ru-RU" sz="2300" dirty="0" smtClean="0">
                <a:solidFill>
                  <a:schemeClr val="tx2">
                    <a:lumMod val="20000"/>
                    <a:lumOff val="80000"/>
                  </a:schemeClr>
                </a:solidFill>
              </a:rPr>
              <a:t>Самое крупное животное на Земле длиной до 33 метров. </a:t>
            </a:r>
            <a:r>
              <a:rPr lang="ru-RU" sz="2300" i="1" dirty="0" smtClean="0">
                <a:solidFill>
                  <a:schemeClr val="tx2">
                    <a:lumMod val="20000"/>
                    <a:lumOff val="80000"/>
                  </a:schemeClr>
                </a:solidFill>
              </a:rPr>
              <a:t>(Синий кит)</a:t>
            </a:r>
          </a:p>
          <a:p>
            <a:pPr lvl="0"/>
            <a:r>
              <a:rPr lang="ru-RU" sz="2300" dirty="0" smtClean="0">
                <a:solidFill>
                  <a:schemeClr val="tx2">
                    <a:lumMod val="20000"/>
                    <a:lumOff val="80000"/>
                  </a:schemeClr>
                </a:solidFill>
              </a:rPr>
              <a:t>Птица, но не летает, зато хорошо плавает. </a:t>
            </a:r>
            <a:r>
              <a:rPr lang="ru-RU" sz="2300" i="1" dirty="0" smtClean="0">
                <a:solidFill>
                  <a:schemeClr val="tx2">
                    <a:lumMod val="20000"/>
                    <a:lumOff val="80000"/>
                  </a:schemeClr>
                </a:solidFill>
              </a:rPr>
              <a:t>(Пингвин)</a:t>
            </a:r>
          </a:p>
          <a:p>
            <a:pPr lvl="0"/>
            <a:r>
              <a:rPr lang="ru-RU" sz="2300" dirty="0" smtClean="0">
                <a:solidFill>
                  <a:schemeClr val="tx2">
                    <a:lumMod val="20000"/>
                    <a:lumOff val="80000"/>
                  </a:schemeClr>
                </a:solidFill>
              </a:rPr>
              <a:t>Эта птица плохо ходит по земле, зато по долго парит над океаном в поисках добычи. </a:t>
            </a:r>
            <a:r>
              <a:rPr lang="ru-RU" sz="2300" i="1" dirty="0" smtClean="0">
                <a:solidFill>
                  <a:schemeClr val="tx2">
                    <a:lumMod val="20000"/>
                    <a:lumOff val="80000"/>
                  </a:schemeClr>
                </a:solidFill>
              </a:rPr>
              <a:t>(Альбатрос)</a:t>
            </a:r>
          </a:p>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50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fade">
                                      <p:cBhvr>
                                        <p:cTn id="47" dur="50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fade">
                                      <p:cBhvr>
                                        <p:cTn id="52" dur="50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11.jpg"/>
          <p:cNvPicPr>
            <a:picLocks noChangeAspect="1"/>
          </p:cNvPicPr>
          <p:nvPr/>
        </p:nvPicPr>
        <p:blipFill>
          <a:blip r:embed="rId2" cstate="email"/>
          <a:stretch>
            <a:fillRect/>
          </a:stretch>
        </p:blipFill>
        <p:spPr>
          <a:xfrm>
            <a:off x="1000100" y="928670"/>
            <a:ext cx="7239051" cy="542928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357166"/>
            <a:ext cx="8229600" cy="1143000"/>
          </a:xfrm>
        </p:spPr>
        <p:txBody>
          <a:bodyPr>
            <a:normAutofit/>
          </a:bodyPr>
          <a:lstStyle/>
          <a:p>
            <a:pPr algn="ctr"/>
            <a:r>
              <a:rPr lang="ru-RU" sz="3600" dirty="0" smtClean="0">
                <a:solidFill>
                  <a:schemeClr val="tx2">
                    <a:lumMod val="20000"/>
                    <a:lumOff val="80000"/>
                  </a:schemeClr>
                </a:solidFill>
                <a:latin typeface="+mn-lt"/>
              </a:rPr>
              <a:t>Д/И «Кто где живет» </a:t>
            </a:r>
            <a:endParaRPr lang="ru-RU" sz="3600" dirty="0">
              <a:solidFill>
                <a:schemeClr val="tx2">
                  <a:lumMod val="20000"/>
                  <a:lumOff val="80000"/>
                </a:schemeClr>
              </a:solidFill>
              <a:latin typeface="+mn-lt"/>
            </a:endParaRPr>
          </a:p>
        </p:txBody>
      </p:sp>
      <p:pic>
        <p:nvPicPr>
          <p:cNvPr id="7" name="Содержимое 6" descr="кто где живет.jpg"/>
          <p:cNvPicPr>
            <a:picLocks noGrp="1" noChangeAspect="1"/>
          </p:cNvPicPr>
          <p:nvPr>
            <p:ph idx="1"/>
          </p:nvPr>
        </p:nvPicPr>
        <p:blipFill>
          <a:blip r:embed="rId2" cstate="email"/>
          <a:stretch>
            <a:fillRect/>
          </a:stretch>
        </p:blipFill>
        <p:spPr>
          <a:xfrm>
            <a:off x="883920" y="1714500"/>
            <a:ext cx="7376160" cy="46101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1143000"/>
          </a:xfrm>
        </p:spPr>
        <p:txBody>
          <a:bodyPr>
            <a:normAutofit/>
          </a:bodyPr>
          <a:lstStyle/>
          <a:p>
            <a:pPr algn="ctr"/>
            <a:r>
              <a:rPr lang="ru-RU" sz="3600" dirty="0" smtClean="0">
                <a:solidFill>
                  <a:schemeClr val="tx2">
                    <a:lumMod val="20000"/>
                    <a:lumOff val="80000"/>
                  </a:schemeClr>
                </a:solidFill>
                <a:latin typeface="+mn-lt"/>
              </a:rPr>
              <a:t>Дидактическая игра:</a:t>
            </a:r>
            <a:endParaRPr lang="ru-RU" sz="3600" dirty="0">
              <a:solidFill>
                <a:schemeClr val="tx2">
                  <a:lumMod val="20000"/>
                  <a:lumOff val="80000"/>
                </a:schemeClr>
              </a:solidFill>
              <a:latin typeface="+mn-lt"/>
            </a:endParaRPr>
          </a:p>
        </p:txBody>
      </p:sp>
      <p:pic>
        <p:nvPicPr>
          <p:cNvPr id="7" name="Содержимое 6" descr="животные антарктики.jpg"/>
          <p:cNvPicPr>
            <a:picLocks noGrp="1" noChangeAspect="1"/>
          </p:cNvPicPr>
          <p:nvPr>
            <p:ph idx="1"/>
          </p:nvPr>
        </p:nvPicPr>
        <p:blipFill>
          <a:blip r:embed="rId2" cstate="email"/>
          <a:stretch>
            <a:fillRect/>
          </a:stretch>
        </p:blipFill>
        <p:spPr>
          <a:xfrm>
            <a:off x="671870" y="1935163"/>
            <a:ext cx="7800259" cy="4389437"/>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один много.jpg"/>
          <p:cNvPicPr>
            <a:picLocks noGrp="1" noChangeAspect="1"/>
          </p:cNvPicPr>
          <p:nvPr>
            <p:ph idx="1"/>
          </p:nvPr>
        </p:nvPicPr>
        <p:blipFill>
          <a:blip r:embed="rId2" cstate="email"/>
          <a:stretch>
            <a:fillRect/>
          </a:stretch>
        </p:blipFill>
        <p:spPr>
          <a:xfrm>
            <a:off x="714348" y="1357298"/>
            <a:ext cx="7813657" cy="4389437"/>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928670"/>
            <a:ext cx="7786742" cy="714380"/>
          </a:xfrm>
        </p:spPr>
        <p:txBody>
          <a:bodyPr/>
          <a:lstStyle/>
          <a:p>
            <a:pPr algn="ctr"/>
            <a:r>
              <a:rPr lang="ru-RU" sz="5400" b="1" dirty="0" smtClean="0">
                <a:solidFill>
                  <a:schemeClr val="bg1"/>
                </a:solidFill>
                <a:latin typeface="Adobe Myungjo Std M" pitchFamily="18" charset="-128"/>
                <a:ea typeface="Adobe Myungjo Std M" pitchFamily="18" charset="-128"/>
              </a:rPr>
              <a:t>Арктика</a:t>
            </a:r>
            <a:endParaRPr lang="ru-RU" sz="5400" dirty="0"/>
          </a:p>
        </p:txBody>
      </p:sp>
      <p:pic>
        <p:nvPicPr>
          <p:cNvPr id="5" name="Содержимое 4" descr="арктика.jpg"/>
          <p:cNvPicPr>
            <a:picLocks noGrp="1" noChangeAspect="1"/>
          </p:cNvPicPr>
          <p:nvPr>
            <p:ph sz="half" idx="1"/>
          </p:nvPr>
        </p:nvPicPr>
        <p:blipFill>
          <a:blip r:embed="rId2" cstate="email"/>
          <a:stretch>
            <a:fillRect/>
          </a:stretch>
        </p:blipFill>
        <p:spPr>
          <a:xfrm>
            <a:off x="3575050" y="1928802"/>
            <a:ext cx="5111750" cy="3929090"/>
          </a:xfrm>
        </p:spPr>
      </p:pic>
      <p:sp>
        <p:nvSpPr>
          <p:cNvPr id="4" name="Текст 3"/>
          <p:cNvSpPr>
            <a:spLocks noGrp="1"/>
          </p:cNvSpPr>
          <p:nvPr>
            <p:ph type="body" idx="2"/>
          </p:nvPr>
        </p:nvSpPr>
        <p:spPr/>
        <p:txBody>
          <a:bodyPr>
            <a:noAutofit/>
          </a:bodyPr>
          <a:lstStyle/>
          <a:p>
            <a:pPr algn="ctr"/>
            <a:r>
              <a:rPr lang="ru-RU" sz="2000" dirty="0" smtClean="0">
                <a:solidFill>
                  <a:schemeClr val="tx2">
                    <a:lumMod val="20000"/>
                    <a:lumOff val="80000"/>
                  </a:schemeClr>
                </a:solidFill>
              </a:rPr>
              <a:t>Арктику омывает Северный Ледовитый океан, и он почти весь скован толстым, крепким льдом. Здесь на Крайнем Севере, в Арктике, лед никогда не тает. Потому, что коротким полярным летом солнце не поднимается высоко, Растопить лед такое солнце не может. Зимой здесь круглые сутки темно – ночь. </a:t>
            </a:r>
          </a:p>
          <a:p>
            <a:endParaRPr lang="ru-RU" sz="2000" dirty="0">
              <a:solidFill>
                <a:schemeClr val="tx2">
                  <a:lumMod val="20000"/>
                  <a:lumOff val="80000"/>
                </a:schemeClr>
              </a:solidFill>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pPr algn="ctr"/>
            <a:r>
              <a:rPr lang="ru-RU" sz="5400" dirty="0" smtClean="0">
                <a:solidFill>
                  <a:schemeClr val="tx2">
                    <a:lumMod val="20000"/>
                    <a:lumOff val="80000"/>
                  </a:schemeClr>
                </a:solidFill>
              </a:rPr>
              <a:t>Спасибо за внимание</a:t>
            </a:r>
            <a:endParaRPr lang="ru-RU" dirty="0"/>
          </a:p>
        </p:txBody>
      </p:sp>
      <p:pic>
        <p:nvPicPr>
          <p:cNvPr id="7" name="Содержимое 6" descr="385937_priroda_sever_antarktida_ldy_okean_voda_sneg_tyule_1680x1050_(www.GetBg.net).jpg"/>
          <p:cNvPicPr>
            <a:picLocks noGrp="1" noChangeAspect="1"/>
          </p:cNvPicPr>
          <p:nvPr>
            <p:ph sz="half" idx="1"/>
          </p:nvPr>
        </p:nvPicPr>
        <p:blipFill>
          <a:blip r:embed="rId2" cstate="email"/>
          <a:stretch>
            <a:fillRect/>
          </a:stretch>
        </p:blipFill>
        <p:spPr>
          <a:xfrm>
            <a:off x="428596" y="2071678"/>
            <a:ext cx="4038600" cy="2524125"/>
          </a:xfrm>
        </p:spPr>
      </p:pic>
      <p:pic>
        <p:nvPicPr>
          <p:cNvPr id="8" name="Содержимое 7" descr="f63da72d9344e8120474d659c8e1b011.jpg"/>
          <p:cNvPicPr>
            <a:picLocks noGrp="1" noChangeAspect="1"/>
          </p:cNvPicPr>
          <p:nvPr>
            <p:ph sz="half" idx="2"/>
          </p:nvPr>
        </p:nvPicPr>
        <p:blipFill>
          <a:blip r:embed="rId3" cstate="email"/>
          <a:stretch>
            <a:fillRect/>
          </a:stretch>
        </p:blipFill>
        <p:spPr>
          <a:xfrm>
            <a:off x="4643438" y="3500438"/>
            <a:ext cx="4038600" cy="2571768"/>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0"/>
                                        <p:tgtEl>
                                          <p:spTgt spid="4"/>
                                        </p:tgtEl>
                                      </p:cBhvr>
                                    </p:animEffect>
                                    <p:set>
                                      <p:cBhvr>
                                        <p:cTn id="7" dur="1" fill="hold">
                                          <p:stCondLst>
                                            <p:cond delay="4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5800" y="514352"/>
            <a:ext cx="7958166" cy="1162050"/>
          </a:xfrm>
        </p:spPr>
        <p:txBody>
          <a:bodyPr/>
          <a:lstStyle/>
          <a:p>
            <a:pPr algn="ctr"/>
            <a:r>
              <a:rPr lang="ru-RU" sz="5400" b="1" dirty="0" smtClean="0">
                <a:solidFill>
                  <a:schemeClr val="bg1"/>
                </a:solidFill>
                <a:latin typeface="Adobe Myungjo Std M" pitchFamily="18" charset="-128"/>
                <a:ea typeface="Adobe Myungjo Std M" pitchFamily="18" charset="-128"/>
              </a:rPr>
              <a:t>Арктика</a:t>
            </a:r>
            <a:endParaRPr lang="ru-RU" sz="5400" dirty="0"/>
          </a:p>
        </p:txBody>
      </p:sp>
      <p:sp>
        <p:nvSpPr>
          <p:cNvPr id="6" name="Текст 5"/>
          <p:cNvSpPr>
            <a:spLocks noGrp="1"/>
          </p:cNvSpPr>
          <p:nvPr>
            <p:ph type="body" idx="2"/>
          </p:nvPr>
        </p:nvSpPr>
        <p:spPr/>
        <p:txBody>
          <a:bodyPr/>
          <a:lstStyle/>
          <a:p>
            <a:endParaRPr lang="ru-RU" sz="2000" dirty="0" smtClean="0">
              <a:solidFill>
                <a:schemeClr val="tx2">
                  <a:lumMod val="20000"/>
                  <a:lumOff val="80000"/>
                </a:schemeClr>
              </a:solidFill>
            </a:endParaRPr>
          </a:p>
          <a:p>
            <a:pPr algn="ctr"/>
            <a:r>
              <a:rPr lang="ru-RU" sz="2000" dirty="0" smtClean="0">
                <a:solidFill>
                  <a:schemeClr val="tx2">
                    <a:lumMod val="20000"/>
                    <a:lumOff val="80000"/>
                  </a:schemeClr>
                </a:solidFill>
              </a:rPr>
              <a:t>Это самое холодное место во всем мире. Студеный ветер наносит все новые горы снега. Под собственной тяжестью снежные сугробы утрамбовываются и превращаются в лед. И так из века в век.</a:t>
            </a:r>
          </a:p>
          <a:p>
            <a:endParaRPr lang="ru-RU" dirty="0"/>
          </a:p>
        </p:txBody>
      </p:sp>
      <p:pic>
        <p:nvPicPr>
          <p:cNvPr id="7" name="Содержимое 6" descr="арктика 2.jpg"/>
          <p:cNvPicPr>
            <a:picLocks noGrp="1" noChangeAspect="1"/>
          </p:cNvPicPr>
          <p:nvPr>
            <p:ph sz="half" idx="1"/>
          </p:nvPr>
        </p:nvPicPr>
        <p:blipFill>
          <a:blip r:embed="rId2" cstate="email"/>
          <a:stretch>
            <a:fillRect/>
          </a:stretch>
        </p:blipFill>
        <p:spPr>
          <a:xfrm>
            <a:off x="3575050" y="2214554"/>
            <a:ext cx="5111750" cy="3071834"/>
          </a:xfr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7958166" cy="1162050"/>
          </a:xfrm>
        </p:spPr>
        <p:txBody>
          <a:bodyPr/>
          <a:lstStyle/>
          <a:p>
            <a:pPr algn="ctr"/>
            <a:r>
              <a:rPr lang="ru-RU" sz="5400" b="1" dirty="0" smtClean="0">
                <a:solidFill>
                  <a:schemeClr val="bg1"/>
                </a:solidFill>
                <a:latin typeface="Adobe Myungjo Std M" pitchFamily="18" charset="-128"/>
                <a:ea typeface="Adobe Myungjo Std M" pitchFamily="18" charset="-128"/>
              </a:rPr>
              <a:t>Арктика</a:t>
            </a:r>
            <a:endParaRPr lang="ru-RU" sz="5400" dirty="0"/>
          </a:p>
        </p:txBody>
      </p:sp>
      <p:sp>
        <p:nvSpPr>
          <p:cNvPr id="3" name="Текст 2"/>
          <p:cNvSpPr>
            <a:spLocks noGrp="1"/>
          </p:cNvSpPr>
          <p:nvPr>
            <p:ph type="body" idx="2"/>
          </p:nvPr>
        </p:nvSpPr>
        <p:spPr/>
        <p:txBody>
          <a:bodyPr>
            <a:normAutofit/>
          </a:bodyPr>
          <a:lstStyle/>
          <a:p>
            <a:pPr algn="ctr"/>
            <a:r>
              <a:rPr lang="ru-RU" sz="2000" dirty="0" smtClean="0">
                <a:solidFill>
                  <a:schemeClr val="tx2">
                    <a:lumMod val="20000"/>
                    <a:lumOff val="80000"/>
                  </a:schemeClr>
                </a:solidFill>
              </a:rPr>
              <a:t>Очень холодно в Арктике, но несмотря на огромные льдины и вечную мерзлоту, там есть такие обитатели, которые больше нигде не встречаются: белый медведь, тюлень, морж, северный олень, песец, полярная крачка, морской нарвал.</a:t>
            </a:r>
            <a:endParaRPr lang="ru-RU" sz="2000" dirty="0">
              <a:solidFill>
                <a:schemeClr val="tx2">
                  <a:lumMod val="20000"/>
                  <a:lumOff val="80000"/>
                </a:schemeClr>
              </a:solidFill>
            </a:endParaRPr>
          </a:p>
        </p:txBody>
      </p:sp>
      <p:pic>
        <p:nvPicPr>
          <p:cNvPr id="5" name="Содержимое 4" descr="арктика3.png"/>
          <p:cNvPicPr>
            <a:picLocks noGrp="1" noChangeAspect="1"/>
          </p:cNvPicPr>
          <p:nvPr>
            <p:ph sz="half" idx="1"/>
          </p:nvPr>
        </p:nvPicPr>
        <p:blipFill>
          <a:blip r:embed="rId2" cstate="email"/>
          <a:stretch>
            <a:fillRect/>
          </a:stretch>
        </p:blipFill>
        <p:spPr>
          <a:xfrm>
            <a:off x="3571868" y="1857364"/>
            <a:ext cx="5111750" cy="3542715"/>
          </a:xfr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3306" y="357166"/>
            <a:ext cx="5072098" cy="1285884"/>
          </a:xfrm>
        </p:spPr>
        <p:txBody>
          <a:bodyPr/>
          <a:lstStyle/>
          <a:p>
            <a:pPr algn="ctr"/>
            <a:r>
              <a:rPr lang="ru-RU" sz="5400" dirty="0" smtClean="0">
                <a:solidFill>
                  <a:schemeClr val="bg1"/>
                </a:solidFill>
                <a:latin typeface="+mn-lt"/>
                <a:ea typeface="Segoe UI Symbol" pitchFamily="34" charset="0"/>
              </a:rPr>
              <a:t>Нарвал</a:t>
            </a:r>
            <a:endParaRPr lang="ru-RU" sz="5400" dirty="0">
              <a:latin typeface="+mn-lt"/>
              <a:ea typeface="Segoe UI Symbol" pitchFamily="34" charset="0"/>
            </a:endParaRPr>
          </a:p>
        </p:txBody>
      </p:sp>
      <p:sp>
        <p:nvSpPr>
          <p:cNvPr id="3" name="Текст 2"/>
          <p:cNvSpPr>
            <a:spLocks noGrp="1"/>
          </p:cNvSpPr>
          <p:nvPr>
            <p:ph type="body" idx="2"/>
          </p:nvPr>
        </p:nvSpPr>
        <p:spPr/>
        <p:txBody>
          <a:bodyPr>
            <a:noAutofit/>
          </a:bodyPr>
          <a:lstStyle/>
          <a:p>
            <a:pPr algn="ctr"/>
            <a:r>
              <a:rPr lang="ru-RU" sz="1700" dirty="0" smtClean="0">
                <a:solidFill>
                  <a:schemeClr val="tx2">
                    <a:lumMod val="20000"/>
                    <a:lumOff val="80000"/>
                  </a:schemeClr>
                </a:solidFill>
              </a:rPr>
              <a:t>Длина этого животного составляет 4,5 метра у взрослого животного, и 1,5 метра у детеныша. Вес достигает до 1,5 тонны, из которых, больше половины веса, это жир.</a:t>
            </a:r>
          </a:p>
          <a:p>
            <a:pPr algn="ctr"/>
            <a:r>
              <a:rPr lang="ru-RU" sz="1700" dirty="0" smtClean="0">
                <a:solidFill>
                  <a:schemeClr val="tx2">
                    <a:lumMod val="20000"/>
                    <a:lumOff val="80000"/>
                  </a:schemeClr>
                </a:solidFill>
              </a:rPr>
              <a:t>У Нарвалов есть рог длинной 2-3 метра, по-другому этот рог называют бивнем. Бивень служит нарвалу для того чтобы определить температуру воды. Питаются Нарвалы кальмарами, осьминогами, рыбой. Нарвалы занесены в Красную книгу.</a:t>
            </a:r>
          </a:p>
          <a:p>
            <a:endParaRPr lang="ru-RU" sz="1700" dirty="0"/>
          </a:p>
        </p:txBody>
      </p:sp>
      <p:pic>
        <p:nvPicPr>
          <p:cNvPr id="5" name="Содержимое 4" descr="нарвал.jpg"/>
          <p:cNvPicPr>
            <a:picLocks noGrp="1" noChangeAspect="1"/>
          </p:cNvPicPr>
          <p:nvPr>
            <p:ph sz="half" idx="1"/>
          </p:nvPr>
        </p:nvPicPr>
        <p:blipFill>
          <a:blip r:embed="rId2" cstate="email"/>
          <a:stretch>
            <a:fillRect/>
          </a:stretch>
        </p:blipFill>
        <p:spPr>
          <a:xfrm>
            <a:off x="3571868" y="1857364"/>
            <a:ext cx="5111750" cy="3436685"/>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68" y="514352"/>
            <a:ext cx="5143536" cy="1162050"/>
          </a:xfrm>
        </p:spPr>
        <p:txBody>
          <a:bodyPr/>
          <a:lstStyle/>
          <a:p>
            <a:pPr algn="ctr"/>
            <a:r>
              <a:rPr lang="ru-RU" sz="5400" dirty="0" smtClean="0">
                <a:solidFill>
                  <a:schemeClr val="bg1"/>
                </a:solidFill>
                <a:latin typeface="+mn-lt"/>
                <a:ea typeface="Segoe UI Symbol" pitchFamily="34" charset="0"/>
              </a:rPr>
              <a:t>Белый медведь</a:t>
            </a:r>
            <a:endParaRPr lang="ru-RU" sz="5400" dirty="0">
              <a:latin typeface="+mn-lt"/>
            </a:endParaRPr>
          </a:p>
        </p:txBody>
      </p:sp>
      <p:sp>
        <p:nvSpPr>
          <p:cNvPr id="3" name="Текст 2"/>
          <p:cNvSpPr>
            <a:spLocks noGrp="1"/>
          </p:cNvSpPr>
          <p:nvPr>
            <p:ph type="body" idx="2"/>
          </p:nvPr>
        </p:nvSpPr>
        <p:spPr/>
        <p:txBody>
          <a:bodyPr>
            <a:normAutofit lnSpcReduction="10000"/>
          </a:bodyPr>
          <a:lstStyle/>
          <a:p>
            <a:pPr algn="ctr"/>
            <a:r>
              <a:rPr lang="ru-RU" sz="1800" dirty="0" smtClean="0">
                <a:solidFill>
                  <a:schemeClr val="tx2">
                    <a:lumMod val="20000"/>
                    <a:lumOff val="80000"/>
                  </a:schemeClr>
                </a:solidFill>
              </a:rPr>
              <a:t>Самые крупные животные на Земле, они хорошие пловцы, могут часами находится в ледяной воде, между пальцев у них есть перепонки, на каждой лапе есть 5 длинных когтей, для того чтобы не скользить по льду. У медведя теплый густой мех, умеет строить берлогу из снега. Белый мех делает его незаметным на снегу, питается рыбой, тюленями.</a:t>
            </a:r>
            <a:endParaRPr lang="ru-RU" dirty="0"/>
          </a:p>
        </p:txBody>
      </p:sp>
      <p:pic>
        <p:nvPicPr>
          <p:cNvPr id="5" name="Содержимое 4" descr="белый медведь.jpg"/>
          <p:cNvPicPr>
            <a:picLocks noGrp="1" noChangeAspect="1"/>
          </p:cNvPicPr>
          <p:nvPr>
            <p:ph sz="half" idx="1"/>
          </p:nvPr>
        </p:nvPicPr>
        <p:blipFill>
          <a:blip r:embed="rId2" cstate="email"/>
          <a:stretch>
            <a:fillRect/>
          </a:stretch>
        </p:blipFill>
        <p:spPr>
          <a:xfrm>
            <a:off x="3571868" y="1928802"/>
            <a:ext cx="5111750" cy="3194844"/>
          </a:xfrm>
        </p:spPr>
      </p:pic>
      <p:sp>
        <p:nvSpPr>
          <p:cNvPr id="18433" name="Rectangle 1"/>
          <p:cNvSpPr>
            <a:spLocks noChangeArrowheads="1"/>
          </p:cNvSpPr>
          <p:nvPr/>
        </p:nvSpPr>
        <p:spPr bwMode="auto">
          <a:xfrm>
            <a:off x="6143636" y="5214950"/>
            <a:ext cx="250033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Белый мишка на рыбалку</a:t>
            </a:r>
            <a:endParaRPr kumimoji="0" lang="ru-RU" sz="1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Не спеша идет, вразвалку.</a:t>
            </a:r>
            <a:endParaRPr kumimoji="0" lang="ru-RU" sz="1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Чует старый рыболов, </a:t>
            </a:r>
            <a:endParaRPr kumimoji="0" lang="ru-RU" sz="1400" b="0" i="1"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Что богатый ждет улов.</a:t>
            </a:r>
            <a:r>
              <a:rPr kumimoji="0" lang="ru-RU" sz="600" b="0" i="0" u="none" strike="noStrike" cap="none" normalizeH="0" baseline="0" dirty="0" smtClean="0">
                <a:ln>
                  <a:noFill/>
                </a:ln>
                <a:solidFill>
                  <a:schemeClr val="bg1"/>
                </a:solidFill>
                <a:effectLst/>
                <a:latin typeface="Arial" pitchFamily="34" charset="0"/>
                <a:cs typeface="Arial" pitchFamily="34" charset="0"/>
              </a:rPr>
              <a:t> </a:t>
            </a:r>
            <a:endParaRPr kumimoji="0" lang="ru-RU" sz="1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68" y="514352"/>
            <a:ext cx="5143536" cy="1162050"/>
          </a:xfrm>
        </p:spPr>
        <p:txBody>
          <a:bodyPr/>
          <a:lstStyle/>
          <a:p>
            <a:pPr algn="ctr"/>
            <a:r>
              <a:rPr lang="ru-RU" sz="5400" dirty="0" smtClean="0">
                <a:solidFill>
                  <a:schemeClr val="tx2">
                    <a:lumMod val="20000"/>
                    <a:lumOff val="80000"/>
                  </a:schemeClr>
                </a:solidFill>
                <a:latin typeface="+mn-lt"/>
              </a:rPr>
              <a:t>Морж</a:t>
            </a:r>
            <a:endParaRPr lang="ru-RU" sz="5400" dirty="0">
              <a:solidFill>
                <a:schemeClr val="tx2">
                  <a:lumMod val="20000"/>
                  <a:lumOff val="80000"/>
                </a:schemeClr>
              </a:solidFill>
              <a:latin typeface="+mn-lt"/>
            </a:endParaRPr>
          </a:p>
        </p:txBody>
      </p:sp>
      <p:sp>
        <p:nvSpPr>
          <p:cNvPr id="3" name="Текст 2"/>
          <p:cNvSpPr>
            <a:spLocks noGrp="1"/>
          </p:cNvSpPr>
          <p:nvPr>
            <p:ph type="body" idx="2"/>
          </p:nvPr>
        </p:nvSpPr>
        <p:spPr/>
        <p:txBody>
          <a:bodyPr>
            <a:normAutofit lnSpcReduction="10000"/>
          </a:bodyPr>
          <a:lstStyle/>
          <a:p>
            <a:pPr algn="ctr"/>
            <a:r>
              <a:rPr lang="ru-RU" sz="1600" dirty="0" smtClean="0">
                <a:solidFill>
                  <a:schemeClr val="tx2">
                    <a:lumMod val="20000"/>
                    <a:lumOff val="80000"/>
                  </a:schemeClr>
                </a:solidFill>
              </a:rPr>
              <a:t>Обитает в морях Северного Ледовитого океана. Длина его тела достигает 4–5 метров. Весит он тонну и даже может достигать двух тонн, жира у моржа может быть до 300 кг. Кожа у животного толстая, крепкая, . Усы – густые, жесткие, а на морде два клыка. При помощи этих клыков морж защищается от врагов, нападает даже на белого медведя, а также пропахивает дно, вытаскивая ракушки, осьминогов, кальмаров, то есть небольших животных, которые живут в морской воде.</a:t>
            </a:r>
          </a:p>
          <a:p>
            <a:endParaRPr lang="ru-RU" dirty="0"/>
          </a:p>
        </p:txBody>
      </p:sp>
      <p:pic>
        <p:nvPicPr>
          <p:cNvPr id="5" name="Содержимое 4" descr="моржи.jpg"/>
          <p:cNvPicPr>
            <a:picLocks noGrp="1" noChangeAspect="1"/>
          </p:cNvPicPr>
          <p:nvPr>
            <p:ph sz="half" idx="1"/>
          </p:nvPr>
        </p:nvPicPr>
        <p:blipFill>
          <a:blip r:embed="rId2" cstate="email"/>
          <a:stretch>
            <a:fillRect/>
          </a:stretch>
        </p:blipFill>
        <p:spPr>
          <a:xfrm>
            <a:off x="3714743" y="1857364"/>
            <a:ext cx="4985209" cy="3286148"/>
          </a:xfrm>
        </p:spPr>
      </p:pic>
      <p:sp>
        <p:nvSpPr>
          <p:cNvPr id="22529" name="Rectangle 1"/>
          <p:cNvSpPr>
            <a:spLocks noChangeArrowheads="1"/>
          </p:cNvSpPr>
          <p:nvPr/>
        </p:nvSpPr>
        <p:spPr bwMode="auto">
          <a:xfrm>
            <a:off x="6429388" y="5286388"/>
            <a:ext cx="228601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Гордится морж усами </a:t>
            </a:r>
            <a:endParaRPr kumimoji="0" lang="ru-RU" sz="1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И острыми клыками.</a:t>
            </a:r>
            <a:endParaRPr kumimoji="0" lang="ru-RU" sz="1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Он в Арктике живет</a:t>
            </a:r>
            <a:endParaRPr kumimoji="0" lang="ru-RU" sz="1400" b="0" i="1"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Где снег вокруг и лед. </a:t>
            </a:r>
            <a:endParaRPr kumimoji="0" lang="ru-RU" sz="1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68" y="514352"/>
            <a:ext cx="5143536" cy="1162050"/>
          </a:xfrm>
        </p:spPr>
        <p:txBody>
          <a:bodyPr/>
          <a:lstStyle/>
          <a:p>
            <a:pPr algn="ctr"/>
            <a:r>
              <a:rPr lang="ru-RU" sz="5400" dirty="0" smtClean="0">
                <a:solidFill>
                  <a:schemeClr val="tx2">
                    <a:lumMod val="20000"/>
                    <a:lumOff val="80000"/>
                  </a:schemeClr>
                </a:solidFill>
                <a:latin typeface="+mn-lt"/>
              </a:rPr>
              <a:t>Крачка</a:t>
            </a:r>
            <a:endParaRPr lang="ru-RU" sz="5400" dirty="0">
              <a:solidFill>
                <a:schemeClr val="tx2">
                  <a:lumMod val="20000"/>
                  <a:lumOff val="80000"/>
                </a:schemeClr>
              </a:solidFill>
              <a:latin typeface="+mn-lt"/>
            </a:endParaRPr>
          </a:p>
        </p:txBody>
      </p:sp>
      <p:sp>
        <p:nvSpPr>
          <p:cNvPr id="3" name="Текст 2"/>
          <p:cNvSpPr>
            <a:spLocks noGrp="1"/>
          </p:cNvSpPr>
          <p:nvPr>
            <p:ph type="body" idx="2"/>
          </p:nvPr>
        </p:nvSpPr>
        <p:spPr/>
        <p:txBody>
          <a:bodyPr/>
          <a:lstStyle/>
          <a:p>
            <a:pPr algn="ctr"/>
            <a:r>
              <a:rPr lang="ru-RU" sz="2000" dirty="0" smtClean="0">
                <a:solidFill>
                  <a:schemeClr val="tx2">
                    <a:lumMod val="20000"/>
                    <a:lumOff val="80000"/>
                  </a:schemeClr>
                </a:solidFill>
              </a:rPr>
              <a:t>У Крачек стройное тело, длинные заостренные крылья и короткие ноги. Питаются Крачки рыбой. В Арктике Крачки живут только летом, когда в Арктике наступает зима</a:t>
            </a:r>
            <a:r>
              <a:rPr lang="ru-RU" sz="2000" b="1" dirty="0" smtClean="0">
                <a:solidFill>
                  <a:schemeClr val="tx2">
                    <a:lumMod val="20000"/>
                    <a:lumOff val="80000"/>
                  </a:schemeClr>
                </a:solidFill>
              </a:rPr>
              <a:t>,</a:t>
            </a:r>
            <a:r>
              <a:rPr lang="ru-RU" sz="2000" dirty="0" smtClean="0">
                <a:solidFill>
                  <a:schemeClr val="tx2">
                    <a:lumMod val="20000"/>
                    <a:lumOff val="80000"/>
                  </a:schemeClr>
                </a:solidFill>
              </a:rPr>
              <a:t> Крачки улетают на юг.</a:t>
            </a:r>
          </a:p>
          <a:p>
            <a:pPr algn="ctr"/>
            <a:r>
              <a:rPr lang="ru-RU" sz="2000" dirty="0" smtClean="0">
                <a:solidFill>
                  <a:schemeClr val="tx2">
                    <a:lumMod val="20000"/>
                    <a:lumOff val="80000"/>
                  </a:schemeClr>
                </a:solidFill>
              </a:rPr>
              <a:t> </a:t>
            </a:r>
          </a:p>
          <a:p>
            <a:endParaRPr lang="ru-RU" dirty="0"/>
          </a:p>
        </p:txBody>
      </p:sp>
      <p:pic>
        <p:nvPicPr>
          <p:cNvPr id="5" name="Содержимое 4" descr="крачка.jpg"/>
          <p:cNvPicPr>
            <a:picLocks noGrp="1" noChangeAspect="1"/>
          </p:cNvPicPr>
          <p:nvPr>
            <p:ph sz="half" idx="1"/>
          </p:nvPr>
        </p:nvPicPr>
        <p:blipFill>
          <a:blip r:embed="rId2" cstate="email"/>
          <a:stretch>
            <a:fillRect/>
          </a:stretch>
        </p:blipFill>
        <p:spPr>
          <a:xfrm>
            <a:off x="3571868" y="2000240"/>
            <a:ext cx="5111750" cy="296162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Другая 2">
      <a:dk1>
        <a:sysClr val="windowText" lastClr="000000"/>
      </a:dk1>
      <a:lt1>
        <a:sysClr val="window" lastClr="FFFFFF"/>
      </a:lt1>
      <a:dk2>
        <a:srgbClr val="59A9F2"/>
      </a:dk2>
      <a:lt2>
        <a:srgbClr val="DBF5F9"/>
      </a:lt2>
      <a:accent1>
        <a:srgbClr val="0B5394"/>
      </a:accent1>
      <a:accent2>
        <a:srgbClr val="90C6F6"/>
      </a:accent2>
      <a:accent3>
        <a:srgbClr val="073763"/>
      </a:accent3>
      <a:accent4>
        <a:srgbClr val="4FCEFF"/>
      </a:accent4>
      <a:accent5>
        <a:srgbClr val="0075A2"/>
      </a:accent5>
      <a:accent6>
        <a:srgbClr val="004E6C"/>
      </a:accent6>
      <a:hlink>
        <a:srgbClr val="FFFFFF"/>
      </a:hlink>
      <a:folHlink>
        <a:srgbClr val="009DD9"/>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183</TotalTime>
  <Words>671</Words>
  <Application>Microsoft Office PowerPoint</Application>
  <PresentationFormat>Экран (4:3)</PresentationFormat>
  <Paragraphs>99</Paragraphs>
  <Slides>30</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30</vt:i4>
      </vt:variant>
    </vt:vector>
  </HeadingPairs>
  <TitlesOfParts>
    <vt:vector size="38" baseType="lpstr">
      <vt:lpstr>Adobe Myungjo Std M</vt:lpstr>
      <vt:lpstr>Arial</vt:lpstr>
      <vt:lpstr>Calibri</vt:lpstr>
      <vt:lpstr>Constantia</vt:lpstr>
      <vt:lpstr>Segoe UI Symbol</vt:lpstr>
      <vt:lpstr>Times New Roman</vt:lpstr>
      <vt:lpstr>Wingdings 2</vt:lpstr>
      <vt:lpstr>Поток</vt:lpstr>
      <vt:lpstr>Животные  Арктики и Антарктики</vt:lpstr>
      <vt:lpstr>Презентация PowerPoint</vt:lpstr>
      <vt:lpstr>Арктика</vt:lpstr>
      <vt:lpstr>Арктика</vt:lpstr>
      <vt:lpstr>Арктика</vt:lpstr>
      <vt:lpstr>Нарвал</vt:lpstr>
      <vt:lpstr>Белый медведь</vt:lpstr>
      <vt:lpstr>Морж</vt:lpstr>
      <vt:lpstr>Крачка</vt:lpstr>
      <vt:lpstr>Песец</vt:lpstr>
      <vt:lpstr>Северный олень</vt:lpstr>
      <vt:lpstr>Северный олень</vt:lpstr>
      <vt:lpstr>Ягель – олений мох</vt:lpstr>
      <vt:lpstr>Антарктика</vt:lpstr>
      <vt:lpstr>Антарктика</vt:lpstr>
      <vt:lpstr>Антарктика</vt:lpstr>
      <vt:lpstr>Тюлень</vt:lpstr>
      <vt:lpstr>Альбатрос</vt:lpstr>
      <vt:lpstr>Морской слон</vt:lpstr>
      <vt:lpstr>Синий кит</vt:lpstr>
      <vt:lpstr>Синий кит</vt:lpstr>
      <vt:lpstr>Пингвин</vt:lpstr>
      <vt:lpstr>Пингвин</vt:lpstr>
      <vt:lpstr>Презентация PowerPoint</vt:lpstr>
      <vt:lpstr>Закрепление материала</vt:lpstr>
      <vt:lpstr>Презентация PowerPoint</vt:lpstr>
      <vt:lpstr>Д/И «Кто где живет» </vt:lpstr>
      <vt:lpstr>Дидактическая игра:</vt:lpstr>
      <vt:lpstr>Презентация PowerPoint</vt:lpstr>
      <vt:lpstr>Спасибо за внимание</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Животные  Арктики и Антарктики</dc:title>
  <dc:creator>Наталия Шканд</dc:creator>
  <cp:lastModifiedBy>Сад-26</cp:lastModifiedBy>
  <cp:revision>64</cp:revision>
  <dcterms:created xsi:type="dcterms:W3CDTF">2018-01-07T20:40:16Z</dcterms:created>
  <dcterms:modified xsi:type="dcterms:W3CDTF">2023-01-26T05:18:20Z</dcterms:modified>
</cp:coreProperties>
</file>